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8" r:id="rId4"/>
    <p:sldId id="268" r:id="rId5"/>
    <p:sldId id="279" r:id="rId6"/>
    <p:sldId id="281" r:id="rId7"/>
    <p:sldId id="282" r:id="rId8"/>
    <p:sldId id="283" r:id="rId9"/>
    <p:sldId id="284" r:id="rId10"/>
    <p:sldId id="285" r:id="rId11"/>
    <p:sldId id="287" r:id="rId12"/>
    <p:sldId id="260" r:id="rId13"/>
    <p:sldId id="261" r:id="rId14"/>
    <p:sldId id="286" r:id="rId15"/>
    <p:sldId id="288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81C70-EBF3-4446-8B52-3C15F1793043}" type="datetimeFigureOut">
              <a:rPr lang="ru-RU" smtClean="0"/>
              <a:pPr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736798-8574-49C9-A301-C3C81D79969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Декартовы координаты на плоскости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ЗАНЯТИЕ 3. </a:t>
            </a:r>
          </a:p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Уравнение окружности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214678" y="6211669"/>
            <a:ext cx="592932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Малышкина Т.Н.      МОУ «</a:t>
            </a:r>
            <a:r>
              <a:rPr lang="ru-RU" dirty="0" err="1" smtClean="0"/>
              <a:t>Кокуйская</a:t>
            </a:r>
            <a:r>
              <a:rPr lang="ru-RU" dirty="0" smtClean="0"/>
              <a:t> СОШ № 1»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5" name="Рисунок 4" descr="выводУО6.png"/>
          <p:cNvPicPr>
            <a:picLocks noChangeAspect="1"/>
          </p:cNvPicPr>
          <p:nvPr/>
        </p:nvPicPr>
        <p:blipFill>
          <a:blip r:embed="rId3"/>
          <a:srcRect l="32031" t="11240" r="15625"/>
          <a:stretch>
            <a:fillRect/>
          </a:stretch>
        </p:blipFill>
        <p:spPr>
          <a:xfrm>
            <a:off x="714348" y="714356"/>
            <a:ext cx="7831666" cy="5888932"/>
          </a:xfrm>
          <a:prstGeom prst="rect">
            <a:avLst/>
          </a:prstGeom>
        </p:spPr>
      </p:pic>
      <p:graphicFrame>
        <p:nvGraphicFramePr>
          <p:cNvPr id="6" name="Объект 5"/>
          <p:cNvGraphicFramePr>
            <a:graphicFrameLocks noChangeAspect="1"/>
          </p:cNvGraphicFramePr>
          <p:nvPr/>
        </p:nvGraphicFramePr>
        <p:xfrm>
          <a:off x="142844" y="2285992"/>
          <a:ext cx="3500462" cy="666755"/>
        </p:xfrm>
        <a:graphic>
          <a:graphicData uri="http://schemas.openxmlformats.org/presentationml/2006/ole">
            <p:oleObj spid="_x0000_s25602" name="Формула" r:id="rId4" imgW="1600200" imgH="304560" progId="Equation.3">
              <p:embed/>
            </p:oleObj>
          </a:graphicData>
        </a:graphic>
      </p:graphicFrame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857752" y="1071546"/>
          <a:ext cx="3669657" cy="571504"/>
        </p:xfrm>
        <a:graphic>
          <a:graphicData uri="http://schemas.openxmlformats.org/presentationml/2006/ole">
            <p:oleObj spid="_x0000_s25603" name="Формула" r:id="rId5" imgW="1549080" imgH="2412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8" name="Рисунок 7" descr="Центр.png"/>
          <p:cNvPicPr>
            <a:picLocks noChangeAspect="1"/>
          </p:cNvPicPr>
          <p:nvPr/>
        </p:nvPicPr>
        <p:blipFill>
          <a:blip r:embed="rId3"/>
          <a:srcRect l="29687" r="18750"/>
          <a:stretch>
            <a:fillRect/>
          </a:stretch>
        </p:blipFill>
        <p:spPr>
          <a:xfrm>
            <a:off x="1071538" y="857231"/>
            <a:ext cx="7429552" cy="6012209"/>
          </a:xfrm>
          <a:prstGeom prst="rect">
            <a:avLst/>
          </a:prstGeom>
        </p:spPr>
      </p:pic>
      <p:graphicFrame>
        <p:nvGraphicFramePr>
          <p:cNvPr id="7" name="Объект 6"/>
          <p:cNvGraphicFramePr>
            <a:graphicFrameLocks noChangeAspect="1"/>
          </p:cNvGraphicFramePr>
          <p:nvPr/>
        </p:nvGraphicFramePr>
        <p:xfrm>
          <a:off x="4857752" y="1071546"/>
          <a:ext cx="3669657" cy="571504"/>
        </p:xfrm>
        <a:graphic>
          <a:graphicData uri="http://schemas.openxmlformats.org/presentationml/2006/ole">
            <p:oleObj spid="_x0000_s48131" name="Формула" r:id="rId4" imgW="1549080" imgH="241200" progId="Equation.3">
              <p:embed/>
            </p:oleObj>
          </a:graphicData>
        </a:graphic>
      </p:graphicFrame>
      <p:graphicFrame>
        <p:nvGraphicFramePr>
          <p:cNvPr id="48132" name="Object 3"/>
          <p:cNvGraphicFramePr>
            <a:graphicFrameLocks noChangeAspect="1"/>
          </p:cNvGraphicFramePr>
          <p:nvPr/>
        </p:nvGraphicFramePr>
        <p:xfrm>
          <a:off x="6429388" y="2143116"/>
          <a:ext cx="1865313" cy="541337"/>
        </p:xfrm>
        <a:graphic>
          <a:graphicData uri="http://schemas.openxmlformats.org/presentationml/2006/ole">
            <p:oleObj spid="_x0000_s48132" name="Формула" r:id="rId5" imgW="787320" imgH="2286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8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Решение задач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Урок 3. Уравнение окружности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642556"/>
            <a:ext cx="5929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Малышкина Т.Н.      МОУ «</a:t>
            </a:r>
            <a:r>
              <a:rPr lang="ru-RU" sz="800" dirty="0" err="1" smtClean="0"/>
              <a:t>Кокуйская</a:t>
            </a:r>
            <a:r>
              <a:rPr lang="ru-RU" sz="800" dirty="0" smtClean="0"/>
              <a:t> СОШ № 1»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214290"/>
            <a:ext cx="6143668" cy="14287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Какие из точек (1;2), (3;4), (-4;3), (0;5), (5;-1) лежат на окружности х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+у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=25, 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2000232" y="2500306"/>
            <a:ext cx="6143668" cy="357190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(1;2) 1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+2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 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 ≠ 25</a:t>
            </a: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(3;4) 3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+4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=25</a:t>
            </a: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(-4;3) (-4)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+3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=25</a:t>
            </a: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 (0;5) 0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+5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=25</a:t>
            </a: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(5;-1) 5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+(-1)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 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≠ 25</a:t>
            </a:r>
            <a:endParaRPr lang="ru-RU" sz="2400" dirty="0"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85720" y="214290"/>
            <a:ext cx="6715172" cy="14287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Даны точки А (2;0) и В (-2;6). Составьте уравнение окружности, диаметром которой является отрезок АВ.</a:t>
            </a:r>
          </a:p>
        </p:txBody>
      </p:sp>
      <p:grpSp>
        <p:nvGrpSpPr>
          <p:cNvPr id="6" name="Группа 5"/>
          <p:cNvGrpSpPr/>
          <p:nvPr/>
        </p:nvGrpSpPr>
        <p:grpSpPr>
          <a:xfrm>
            <a:off x="214282" y="2571744"/>
            <a:ext cx="8929718" cy="3500462"/>
            <a:chOff x="214282" y="2571744"/>
            <a:chExt cx="8929718" cy="3500462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214282" y="2571744"/>
              <a:ext cx="8929718" cy="350046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Центр данной окружности – середина АВ (0;3)</a:t>
              </a:r>
            </a:p>
            <a:p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Радиус данной окружности ½ АВ, АВ</a:t>
              </a:r>
              <a:r>
                <a:rPr lang="ru-RU" sz="2000" baseline="30000" dirty="0" smtClean="0">
                  <a:latin typeface="Bookman Old Style" pitchFamily="18" charset="0"/>
                  <a:cs typeface="Arial" pitchFamily="34" charset="0"/>
                </a:rPr>
                <a:t>2</a:t>
              </a:r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=(2-(-2))</a:t>
              </a:r>
              <a:r>
                <a:rPr lang="ru-RU" sz="2000" baseline="30000" smtClean="0">
                  <a:latin typeface="Bookman Old Style" pitchFamily="18" charset="0"/>
                  <a:cs typeface="Arial" pitchFamily="34" charset="0"/>
                </a:rPr>
                <a:t>2</a:t>
              </a:r>
              <a:r>
                <a:rPr lang="ru-RU" sz="2000" smtClean="0">
                  <a:latin typeface="Bookman Old Style" pitchFamily="18" charset="0"/>
                  <a:cs typeface="Arial" pitchFamily="34" charset="0"/>
                </a:rPr>
                <a:t>+(0-6)</a:t>
              </a:r>
              <a:r>
                <a:rPr lang="ru-RU" sz="2000" baseline="30000" smtClean="0">
                  <a:latin typeface="Bookman Old Style" pitchFamily="18" charset="0"/>
                  <a:cs typeface="Arial" pitchFamily="34" charset="0"/>
                </a:rPr>
                <a:t>2</a:t>
              </a:r>
              <a:r>
                <a:rPr lang="ru-RU" sz="2000" smtClean="0">
                  <a:latin typeface="Bookman Old Style" pitchFamily="18" charset="0"/>
                  <a:cs typeface="Arial" pitchFamily="34" charset="0"/>
                </a:rPr>
                <a:t>=16+36=52</a:t>
              </a:r>
              <a:endParaRPr lang="ru-RU" sz="2000" dirty="0" smtClean="0">
                <a:latin typeface="Bookman Old Style" pitchFamily="18" charset="0"/>
                <a:cs typeface="Arial" pitchFamily="34" charset="0"/>
              </a:endParaRPr>
            </a:p>
            <a:p>
              <a:endParaRPr lang="ru-RU" sz="2000" dirty="0" smtClean="0">
                <a:latin typeface="Bookman Old Style" pitchFamily="18" charset="0"/>
                <a:cs typeface="Arial" pitchFamily="34" charset="0"/>
              </a:endParaRPr>
            </a:p>
            <a:p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АВ=</a:t>
              </a:r>
            </a:p>
            <a:p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Тогда </a:t>
              </a:r>
              <a:r>
                <a:rPr lang="en-US" sz="2000" dirty="0" smtClean="0">
                  <a:latin typeface="Bookman Old Style" pitchFamily="18" charset="0"/>
                  <a:cs typeface="Arial" pitchFamily="34" charset="0"/>
                </a:rPr>
                <a:t> R=</a:t>
              </a:r>
            </a:p>
            <a:p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Уравнение окружности х</a:t>
              </a:r>
              <a:r>
                <a:rPr lang="ru-RU" sz="2000" baseline="30000" dirty="0" smtClean="0">
                  <a:latin typeface="Bookman Old Style" pitchFamily="18" charset="0"/>
                  <a:cs typeface="Arial" pitchFamily="34" charset="0"/>
                </a:rPr>
                <a:t>2</a:t>
              </a:r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+(у-3)</a:t>
              </a:r>
              <a:r>
                <a:rPr lang="ru-RU" sz="2000" baseline="30000" dirty="0" smtClean="0">
                  <a:latin typeface="Bookman Old Style" pitchFamily="18" charset="0"/>
                  <a:cs typeface="Arial" pitchFamily="34" charset="0"/>
                </a:rPr>
                <a:t>2</a:t>
              </a:r>
              <a:r>
                <a:rPr lang="ru-RU" sz="2000" dirty="0" smtClean="0">
                  <a:latin typeface="Bookman Old Style" pitchFamily="18" charset="0"/>
                  <a:cs typeface="Arial" pitchFamily="34" charset="0"/>
                </a:rPr>
                <a:t>=13</a:t>
              </a:r>
              <a:endParaRPr lang="ru-RU" sz="2000" dirty="0">
                <a:latin typeface="Bookman Old Style" pitchFamily="18" charset="0"/>
                <a:cs typeface="Arial" pitchFamily="34" charset="0"/>
              </a:endParaRPr>
            </a:p>
          </p:txBody>
        </p:sp>
        <p:graphicFrame>
          <p:nvGraphicFramePr>
            <p:cNvPr id="5" name="Объект 4"/>
            <p:cNvGraphicFramePr>
              <a:graphicFrameLocks noChangeAspect="1"/>
            </p:cNvGraphicFramePr>
            <p:nvPr/>
          </p:nvGraphicFramePr>
          <p:xfrm>
            <a:off x="1071538" y="4214818"/>
            <a:ext cx="1476385" cy="428628"/>
          </p:xfrm>
          <a:graphic>
            <a:graphicData uri="http://schemas.openxmlformats.org/presentationml/2006/ole">
              <p:oleObj spid="_x0000_s49154" name="Формула" r:id="rId3" imgW="787320" imgH="228600" progId="Equation.3">
                <p:embed/>
              </p:oleObj>
            </a:graphicData>
          </a:graphic>
        </p:graphicFrame>
        <p:graphicFrame>
          <p:nvGraphicFramePr>
            <p:cNvPr id="49155" name="Object 3"/>
            <p:cNvGraphicFramePr>
              <a:graphicFrameLocks noChangeAspect="1"/>
            </p:cNvGraphicFramePr>
            <p:nvPr/>
          </p:nvGraphicFramePr>
          <p:xfrm>
            <a:off x="1714480" y="4572008"/>
            <a:ext cx="547687" cy="428625"/>
          </p:xfrm>
          <a:graphic>
            <a:graphicData uri="http://schemas.openxmlformats.org/presentationml/2006/ole">
              <p:oleObj spid="_x0000_s49155" name="Формула" r:id="rId4" imgW="29196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285720" y="0"/>
            <a:ext cx="8501122" cy="3714776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Найдите координаты центра и длину радиуса окружности, которая задана уравнением</a:t>
            </a: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(х-4)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+(у-2)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=9</a:t>
            </a: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(х+3)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+(у-5)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=49</a:t>
            </a: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(х-1)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+(у+6)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=36</a:t>
            </a: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(х-7)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+(у+1)</a:t>
            </a:r>
            <a:r>
              <a:rPr lang="ru-RU" sz="2400" baseline="30000" dirty="0" smtClean="0">
                <a:latin typeface="Bookman Old Style" pitchFamily="18" charset="0"/>
                <a:cs typeface="Arial" pitchFamily="34" charset="0"/>
              </a:rPr>
              <a:t>2</a:t>
            </a:r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=15</a:t>
            </a: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endParaRPr lang="ru-RU" sz="2400" dirty="0" smtClean="0">
              <a:latin typeface="Bookman Old Style" pitchFamily="18" charset="0"/>
              <a:cs typeface="Arial" pitchFamily="34" charset="0"/>
            </a:endParaRPr>
          </a:p>
          <a:p>
            <a:pPr algn="ctr"/>
            <a:r>
              <a:rPr lang="ru-RU" sz="2400" dirty="0" smtClean="0">
                <a:latin typeface="Bookman Old Style" pitchFamily="18" charset="0"/>
                <a:cs typeface="Arial" pitchFamily="34" charset="0"/>
              </a:rPr>
              <a:t>.</a:t>
            </a:r>
          </a:p>
        </p:txBody>
      </p:sp>
      <p:grpSp>
        <p:nvGrpSpPr>
          <p:cNvPr id="10" name="Группа 9"/>
          <p:cNvGrpSpPr/>
          <p:nvPr/>
        </p:nvGrpSpPr>
        <p:grpSpPr>
          <a:xfrm>
            <a:off x="1571604" y="4357694"/>
            <a:ext cx="6143668" cy="2071702"/>
            <a:chOff x="1571604" y="4286256"/>
            <a:chExt cx="6143668" cy="2071702"/>
          </a:xfrm>
        </p:grpSpPr>
        <p:sp>
          <p:nvSpPr>
            <p:cNvPr id="8" name="Скругленный прямоугольник 7"/>
            <p:cNvSpPr/>
            <p:nvPr/>
          </p:nvSpPr>
          <p:spPr>
            <a:xfrm>
              <a:off x="1571604" y="4286256"/>
              <a:ext cx="6143668" cy="2071702"/>
            </a:xfrm>
            <a:prstGeom prst="roundRect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 sz="2400" dirty="0" smtClean="0">
                <a:latin typeface="Bookman Old Style" pitchFamily="18" charset="0"/>
                <a:cs typeface="Arial" pitchFamily="34" charset="0"/>
              </a:endParaRPr>
            </a:p>
            <a:p>
              <a:pPr algn="ctr"/>
              <a:endParaRPr lang="en-US" sz="2400" dirty="0" smtClean="0">
                <a:latin typeface="Bookman Old Style" pitchFamily="18" charset="0"/>
                <a:cs typeface="Arial" pitchFamily="34" charset="0"/>
              </a:endParaRPr>
            </a:p>
            <a:p>
              <a:pPr algn="ctr"/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(4;2) 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R=3</a:t>
              </a:r>
            </a:p>
            <a:p>
              <a:pPr algn="ctr"/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(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-3</a:t>
              </a:r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;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5</a:t>
              </a:r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) 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R=7</a:t>
              </a:r>
            </a:p>
            <a:p>
              <a:pPr algn="ctr"/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(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1</a:t>
              </a:r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;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-6</a:t>
              </a:r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) 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R=6</a:t>
              </a:r>
            </a:p>
            <a:p>
              <a:pPr algn="ctr"/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(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7</a:t>
              </a:r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;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-1</a:t>
              </a:r>
              <a:r>
                <a:rPr lang="ru-RU" sz="2400" dirty="0" smtClean="0">
                  <a:latin typeface="Bookman Old Style" pitchFamily="18" charset="0"/>
                  <a:cs typeface="Arial" pitchFamily="34" charset="0"/>
                </a:rPr>
                <a:t>) </a:t>
              </a:r>
              <a:r>
                <a:rPr lang="en-US" sz="2400" dirty="0" smtClean="0">
                  <a:latin typeface="Bookman Old Style" pitchFamily="18" charset="0"/>
                  <a:cs typeface="Arial" pitchFamily="34" charset="0"/>
                </a:rPr>
                <a:t>R=</a:t>
              </a:r>
              <a:endParaRPr lang="ru-RU" sz="2400" dirty="0" smtClean="0">
                <a:latin typeface="Bookman Old Style" pitchFamily="18" charset="0"/>
                <a:cs typeface="Arial" pitchFamily="34" charset="0"/>
              </a:endParaRPr>
            </a:p>
            <a:p>
              <a:pPr algn="ctr"/>
              <a:endParaRPr lang="ru-RU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dirty="0" smtClean="0">
                <a:latin typeface="Arial" pitchFamily="34" charset="0"/>
                <a:cs typeface="Arial" pitchFamily="34" charset="0"/>
              </a:endParaRPr>
            </a:p>
            <a:p>
              <a:pPr algn="ctr"/>
              <a:endParaRPr lang="ru-RU" dirty="0" smtClean="0">
                <a:latin typeface="Arial" pitchFamily="34" charset="0"/>
                <a:cs typeface="Arial" pitchFamily="34" charset="0"/>
              </a:endParaRPr>
            </a:p>
          </p:txBody>
        </p:sp>
        <p:graphicFrame>
          <p:nvGraphicFramePr>
            <p:cNvPr id="50181" name="Object 5"/>
            <p:cNvGraphicFramePr>
              <a:graphicFrameLocks noChangeAspect="1"/>
            </p:cNvGraphicFramePr>
            <p:nvPr/>
          </p:nvGraphicFramePr>
          <p:xfrm>
            <a:off x="5286380" y="5572140"/>
            <a:ext cx="547688" cy="428625"/>
          </p:xfrm>
          <a:graphic>
            <a:graphicData uri="http://schemas.openxmlformats.org/presentationml/2006/ole">
              <p:oleObj spid="_x0000_s50181" name="Формула" r:id="rId3" imgW="291960" imgH="22860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1785918" y="2714620"/>
            <a:ext cx="6143668" cy="1428760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Спасибо за внимание.</a:t>
            </a:r>
            <a:endParaRPr lang="en-US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ru-RU" dirty="0" smtClean="0">
                <a:latin typeface="Arial" pitchFamily="34" charset="0"/>
                <a:cs typeface="Arial" pitchFamily="34" charset="0"/>
              </a:rPr>
              <a:t>Домашнее задание п. 74 в РТ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Теория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  <a:cs typeface="Arial" pitchFamily="34" charset="0"/>
              </a:rPr>
              <a:t>Уравнение окружности</a:t>
            </a:r>
            <a:endParaRPr lang="ru-RU" dirty="0">
              <a:latin typeface="Bookman Old Style" pitchFamily="18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6642556"/>
            <a:ext cx="592932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/>
              <a:t>Малышкина Т.Н.      МОУ «</a:t>
            </a:r>
            <a:r>
              <a:rPr lang="ru-RU" sz="800" dirty="0" err="1" smtClean="0"/>
              <a:t>Кокуйская</a:t>
            </a:r>
            <a:r>
              <a:rPr lang="ru-RU" sz="800" dirty="0" smtClean="0"/>
              <a:t> СОШ № 1»</a:t>
            </a:r>
            <a:endParaRPr lang="ru-RU" sz="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Bookman Old Style" pitchFamily="18" charset="0"/>
              </a:rPr>
              <a:t>Уравнение фигуры</a:t>
            </a:r>
            <a:endParaRPr lang="ru-RU" dirty="0">
              <a:latin typeface="Bookman Old Style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428728" y="2000240"/>
            <a:ext cx="6215106" cy="3571900"/>
          </a:xfrm>
          <a:prstGeom prst="round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Bookman Old Style" pitchFamily="18" charset="0"/>
              </a:rPr>
              <a:t>Уравнением фигуры в декартовых координатах на плоскости называется уравнение с двумя неизвестными </a:t>
            </a:r>
            <a:r>
              <a:rPr lang="en-US" sz="2800" dirty="0" smtClean="0">
                <a:latin typeface="Bookman Old Style" pitchFamily="18" charset="0"/>
              </a:rPr>
              <a:t>x</a:t>
            </a:r>
            <a:r>
              <a:rPr lang="ru-RU" sz="2800" dirty="0" smtClean="0">
                <a:latin typeface="Bookman Old Style" pitchFamily="18" charset="0"/>
              </a:rPr>
              <a:t> и </a:t>
            </a:r>
            <a:r>
              <a:rPr lang="en-US" sz="2800" dirty="0" smtClean="0">
                <a:latin typeface="Bookman Old Style" pitchFamily="18" charset="0"/>
              </a:rPr>
              <a:t>y</a:t>
            </a:r>
            <a:r>
              <a:rPr lang="ru-RU" sz="2800" dirty="0" smtClean="0">
                <a:latin typeface="Bookman Old Style" pitchFamily="18" charset="0"/>
              </a:rPr>
              <a:t>, которому удовлетворяют координаты любой точки фигуры.</a:t>
            </a:r>
            <a:endParaRPr lang="ru-RU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6" name="Рисунок 5" descr="ВыводУО1.png"/>
          <p:cNvPicPr>
            <a:picLocks noChangeAspect="1"/>
          </p:cNvPicPr>
          <p:nvPr/>
        </p:nvPicPr>
        <p:blipFill>
          <a:blip r:embed="rId2"/>
          <a:srcRect l="35156" t="14764" r="17969"/>
          <a:stretch>
            <a:fillRect/>
          </a:stretch>
        </p:blipFill>
        <p:spPr>
          <a:xfrm>
            <a:off x="1000100" y="947804"/>
            <a:ext cx="7329736" cy="591019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5" name="Рисунок 4" descr="выводУО2.png"/>
          <p:cNvPicPr>
            <a:picLocks noChangeAspect="1"/>
          </p:cNvPicPr>
          <p:nvPr/>
        </p:nvPicPr>
        <p:blipFill>
          <a:blip r:embed="rId2"/>
          <a:srcRect l="31850" t="14987" r="14843"/>
          <a:stretch>
            <a:fillRect/>
          </a:stretch>
        </p:blipFill>
        <p:spPr>
          <a:xfrm>
            <a:off x="658612" y="857232"/>
            <a:ext cx="8485388" cy="60007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6" name="Рисунок 5" descr="ВыводУО3.png"/>
          <p:cNvPicPr>
            <a:picLocks noChangeAspect="1"/>
          </p:cNvPicPr>
          <p:nvPr/>
        </p:nvPicPr>
        <p:blipFill>
          <a:blip r:embed="rId2"/>
          <a:srcRect l="28906" t="11240" r="16406"/>
          <a:stretch>
            <a:fillRect/>
          </a:stretch>
        </p:blipFill>
        <p:spPr>
          <a:xfrm>
            <a:off x="714348" y="714356"/>
            <a:ext cx="8021336" cy="597600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5" name="Рисунок 4" descr="ВыводУЩ4.png"/>
          <p:cNvPicPr>
            <a:picLocks noChangeAspect="1"/>
          </p:cNvPicPr>
          <p:nvPr/>
        </p:nvPicPr>
        <p:blipFill>
          <a:blip r:embed="rId2"/>
          <a:srcRect l="29687" t="14764" r="15625"/>
          <a:stretch>
            <a:fillRect/>
          </a:stretch>
        </p:blipFill>
        <p:spPr>
          <a:xfrm>
            <a:off x="785786" y="785794"/>
            <a:ext cx="8062266" cy="55721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6" name="Рисунок 5" descr="ВыводУО5.png"/>
          <p:cNvPicPr>
            <a:picLocks noChangeAspect="1"/>
          </p:cNvPicPr>
          <p:nvPr/>
        </p:nvPicPr>
        <p:blipFill>
          <a:blip r:embed="rId2"/>
          <a:srcRect l="32812" t="11240" r="15625"/>
          <a:stretch>
            <a:fillRect/>
          </a:stretch>
        </p:blipFill>
        <p:spPr>
          <a:xfrm>
            <a:off x="1000100" y="785794"/>
            <a:ext cx="7643866" cy="583480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857232"/>
          </a:xfrm>
        </p:spPr>
        <p:txBody>
          <a:bodyPr>
            <a:normAutofit/>
          </a:bodyPr>
          <a:lstStyle/>
          <a:p>
            <a:r>
              <a:rPr lang="ru-RU" sz="3200" dirty="0" smtClean="0">
                <a:latin typeface="Bookman Old Style" pitchFamily="18" charset="0"/>
              </a:rPr>
              <a:t>Выведем уравнение окружности</a:t>
            </a:r>
            <a:endParaRPr lang="ru-RU" sz="3200" dirty="0">
              <a:latin typeface="Bookman Old Style" pitchFamily="18" charset="0"/>
            </a:endParaRPr>
          </a:p>
        </p:txBody>
      </p:sp>
      <p:pic>
        <p:nvPicPr>
          <p:cNvPr id="5" name="Рисунок 4" descr="выводУО6.png"/>
          <p:cNvPicPr>
            <a:picLocks noChangeAspect="1"/>
          </p:cNvPicPr>
          <p:nvPr/>
        </p:nvPicPr>
        <p:blipFill>
          <a:blip r:embed="rId2"/>
          <a:srcRect l="32031" t="11240" r="15625"/>
          <a:stretch>
            <a:fillRect/>
          </a:stretch>
        </p:blipFill>
        <p:spPr>
          <a:xfrm>
            <a:off x="571472" y="714356"/>
            <a:ext cx="7831666" cy="588893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273</Words>
  <Application>Microsoft Office PowerPoint</Application>
  <PresentationFormat>Экран (4:3)</PresentationFormat>
  <Paragraphs>62</Paragraphs>
  <Slides>16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8" baseType="lpstr">
      <vt:lpstr>Тема Office</vt:lpstr>
      <vt:lpstr>Формула</vt:lpstr>
      <vt:lpstr>Декартовы координаты на плоскости</vt:lpstr>
      <vt:lpstr>Теория</vt:lpstr>
      <vt:lpstr>Уравнение фигуры</vt:lpstr>
      <vt:lpstr>Выведем уравнение окружности</vt:lpstr>
      <vt:lpstr>Выведем уравнение окружности</vt:lpstr>
      <vt:lpstr>Выведем уравнение окружности</vt:lpstr>
      <vt:lpstr>Выведем уравнение окружности</vt:lpstr>
      <vt:lpstr>Выведем уравнение окружности</vt:lpstr>
      <vt:lpstr>Выведем уравнение окружности</vt:lpstr>
      <vt:lpstr>Выведем уравнение окружности</vt:lpstr>
      <vt:lpstr>Выведем уравнение окружности</vt:lpstr>
      <vt:lpstr>Решение задач</vt:lpstr>
      <vt:lpstr>Слайд 13</vt:lpstr>
      <vt:lpstr>Слайд 14</vt:lpstr>
      <vt:lpstr>Слайд 15</vt:lpstr>
      <vt:lpstr>Слайд 16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Декартовы координаты на плоскости</dc:title>
  <dc:creator>Юля</dc:creator>
  <cp:lastModifiedBy>Юля</cp:lastModifiedBy>
  <cp:revision>52</cp:revision>
  <dcterms:created xsi:type="dcterms:W3CDTF">2020-04-09T04:44:57Z</dcterms:created>
  <dcterms:modified xsi:type="dcterms:W3CDTF">2020-04-24T03:22:40Z</dcterms:modified>
</cp:coreProperties>
</file>