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8" r:id="rId4"/>
    <p:sldId id="268" r:id="rId5"/>
    <p:sldId id="289" r:id="rId6"/>
    <p:sldId id="290" r:id="rId7"/>
    <p:sldId id="291" r:id="rId8"/>
    <p:sldId id="292" r:id="rId9"/>
    <p:sldId id="294" r:id="rId10"/>
    <p:sldId id="295" r:id="rId11"/>
    <p:sldId id="296" r:id="rId12"/>
    <p:sldId id="298" r:id="rId13"/>
    <p:sldId id="299" r:id="rId14"/>
    <p:sldId id="293" r:id="rId15"/>
    <p:sldId id="297" r:id="rId16"/>
    <p:sldId id="300" r:id="rId17"/>
    <p:sldId id="260" r:id="rId18"/>
    <p:sldId id="261" r:id="rId19"/>
    <p:sldId id="301" r:id="rId20"/>
    <p:sldId id="302" r:id="rId21"/>
    <p:sldId id="303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76EF36-C5AC-41D8-8D40-29AF3FD15598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A61A827-3770-4961-97BB-013F1758B6D6}">
      <dgm:prSet phldrT="[Текст]"/>
      <dgm:spPr/>
      <dgm:t>
        <a:bodyPr/>
        <a:lstStyle/>
        <a:p>
          <a:r>
            <a:rPr lang="ru-RU" dirty="0" smtClean="0"/>
            <a:t>пересекаются</a:t>
          </a:r>
          <a:endParaRPr lang="ru-RU" dirty="0"/>
        </a:p>
      </dgm:t>
    </dgm:pt>
    <dgm:pt modelId="{613C1DEF-ED55-47D9-8AC3-289D7E15EA53}" type="parTrans" cxnId="{F102C4FA-B3E8-4308-A36D-5595753664F4}">
      <dgm:prSet/>
      <dgm:spPr/>
      <dgm:t>
        <a:bodyPr/>
        <a:lstStyle/>
        <a:p>
          <a:endParaRPr lang="ru-RU"/>
        </a:p>
      </dgm:t>
    </dgm:pt>
    <dgm:pt modelId="{8E46AAAB-C837-4BE2-816B-DF1AB9555862}" type="sibTrans" cxnId="{F102C4FA-B3E8-4308-A36D-5595753664F4}">
      <dgm:prSet/>
      <dgm:spPr/>
      <dgm:t>
        <a:bodyPr/>
        <a:lstStyle/>
        <a:p>
          <a:endParaRPr lang="ru-RU"/>
        </a:p>
      </dgm:t>
    </dgm:pt>
    <dgm:pt modelId="{92156809-9DF6-470F-8A03-C83E2CDC22C7}">
      <dgm:prSet phldrT="[Текст]"/>
      <dgm:spPr/>
      <dgm:t>
        <a:bodyPr/>
        <a:lstStyle/>
        <a:p>
          <a:r>
            <a:rPr lang="ru-RU" dirty="0" smtClean="0"/>
            <a:t>То есть имеют общую точку, для нахождения координат которой нужно решить систему уравнений</a:t>
          </a:r>
          <a:r>
            <a:rPr lang="en-US" dirty="0" smtClean="0"/>
            <a:t> </a:t>
          </a:r>
          <a:r>
            <a:rPr lang="en-US" dirty="0" err="1" smtClean="0"/>
            <a:t>ax+by+c</a:t>
          </a:r>
          <a:r>
            <a:rPr lang="en-US" dirty="0" smtClean="0"/>
            <a:t>=0 </a:t>
          </a:r>
          <a:r>
            <a:rPr lang="ru-RU" dirty="0" smtClean="0"/>
            <a:t>и </a:t>
          </a:r>
          <a:r>
            <a:rPr lang="en-US" dirty="0" smtClean="0"/>
            <a:t>ax</a:t>
          </a:r>
          <a:r>
            <a:rPr lang="ru-RU" dirty="0" smtClean="0"/>
            <a:t>1</a:t>
          </a:r>
          <a:r>
            <a:rPr lang="en-US" dirty="0" smtClean="0"/>
            <a:t>+by</a:t>
          </a:r>
          <a:r>
            <a:rPr lang="ru-RU" dirty="0" smtClean="0"/>
            <a:t>1</a:t>
          </a:r>
          <a:r>
            <a:rPr lang="en-US" dirty="0" smtClean="0"/>
            <a:t>+c</a:t>
          </a:r>
          <a:r>
            <a:rPr lang="ru-RU" dirty="0" smtClean="0"/>
            <a:t>1</a:t>
          </a:r>
          <a:r>
            <a:rPr lang="en-US" dirty="0" smtClean="0"/>
            <a:t>=0</a:t>
          </a:r>
          <a:r>
            <a:rPr lang="ru-RU" dirty="0" smtClean="0"/>
            <a:t> </a:t>
          </a:r>
          <a:endParaRPr lang="ru-RU" dirty="0"/>
        </a:p>
      </dgm:t>
    </dgm:pt>
    <dgm:pt modelId="{59BDD326-F15A-463D-91B7-1E68CA51BB8F}" type="parTrans" cxnId="{CEFBDD73-CD4D-4C79-BE79-E4D565EDD4A8}">
      <dgm:prSet/>
      <dgm:spPr/>
      <dgm:t>
        <a:bodyPr/>
        <a:lstStyle/>
        <a:p>
          <a:endParaRPr lang="ru-RU"/>
        </a:p>
      </dgm:t>
    </dgm:pt>
    <dgm:pt modelId="{B6B40DD8-1BB7-4B21-833D-65EE9C49EFC0}" type="sibTrans" cxnId="{CEFBDD73-CD4D-4C79-BE79-E4D565EDD4A8}">
      <dgm:prSet/>
      <dgm:spPr/>
      <dgm:t>
        <a:bodyPr/>
        <a:lstStyle/>
        <a:p>
          <a:endParaRPr lang="ru-RU"/>
        </a:p>
      </dgm:t>
    </dgm:pt>
    <dgm:pt modelId="{700B7B11-D662-4FAA-9CB4-9E19DE688FC4}">
      <dgm:prSet phldrT="[Текст]"/>
      <dgm:spPr/>
      <dgm:t>
        <a:bodyPr/>
        <a:lstStyle/>
        <a:p>
          <a:r>
            <a:rPr lang="ru-RU" dirty="0" smtClean="0"/>
            <a:t>параллельны</a:t>
          </a:r>
          <a:endParaRPr lang="ru-RU" dirty="0"/>
        </a:p>
      </dgm:t>
    </dgm:pt>
    <dgm:pt modelId="{10FC1687-7EC0-4FE4-ADD8-BED645952502}" type="parTrans" cxnId="{DCE8BA7B-D94D-4101-9E6D-2303A46C3E81}">
      <dgm:prSet/>
      <dgm:spPr/>
      <dgm:t>
        <a:bodyPr/>
        <a:lstStyle/>
        <a:p>
          <a:endParaRPr lang="ru-RU"/>
        </a:p>
      </dgm:t>
    </dgm:pt>
    <dgm:pt modelId="{3FE048E3-F421-4DA3-9E1A-0A51E9E055AE}" type="sibTrans" cxnId="{DCE8BA7B-D94D-4101-9E6D-2303A46C3E81}">
      <dgm:prSet/>
      <dgm:spPr/>
      <dgm:t>
        <a:bodyPr/>
        <a:lstStyle/>
        <a:p>
          <a:endParaRPr lang="ru-RU"/>
        </a:p>
      </dgm:t>
    </dgm:pt>
    <dgm:pt modelId="{7711C680-9C4D-443A-A92B-5B45A59F67C1}">
      <dgm:prSet phldrT="[Текст]"/>
      <dgm:spPr/>
      <dgm:t>
        <a:bodyPr/>
        <a:lstStyle/>
        <a:p>
          <a:r>
            <a:rPr lang="ru-RU" dirty="0" smtClean="0"/>
            <a:t>Если, угловые коэффициенты в уравнениях прямых </a:t>
          </a:r>
          <a:r>
            <a:rPr lang="ru-RU" dirty="0" err="1" smtClean="0"/>
            <a:t>у=</a:t>
          </a:r>
          <a:r>
            <a:rPr lang="en-US" dirty="0" err="1" smtClean="0"/>
            <a:t>kx+l</a:t>
          </a:r>
          <a:r>
            <a:rPr lang="en-US" dirty="0" smtClean="0"/>
            <a:t> </a:t>
          </a:r>
          <a:r>
            <a:rPr lang="ru-RU" dirty="0" smtClean="0"/>
            <a:t>равны, то есть </a:t>
          </a:r>
          <a:r>
            <a:rPr lang="en-US" dirty="0" smtClean="0"/>
            <a:t> k1=k2</a:t>
          </a:r>
          <a:r>
            <a:rPr lang="ru-RU" dirty="0" smtClean="0"/>
            <a:t> </a:t>
          </a:r>
          <a:endParaRPr lang="ru-RU" dirty="0"/>
        </a:p>
      </dgm:t>
    </dgm:pt>
    <dgm:pt modelId="{DCC063B4-0E8F-4CCF-BA96-67F61B2F383E}" type="parTrans" cxnId="{84115334-A6F2-478B-A07E-6EED98FD64CB}">
      <dgm:prSet/>
      <dgm:spPr/>
      <dgm:t>
        <a:bodyPr/>
        <a:lstStyle/>
        <a:p>
          <a:endParaRPr lang="ru-RU"/>
        </a:p>
      </dgm:t>
    </dgm:pt>
    <dgm:pt modelId="{9D094AD3-7974-461B-8199-14E57B78BE2E}" type="sibTrans" cxnId="{84115334-A6F2-478B-A07E-6EED98FD64CB}">
      <dgm:prSet/>
      <dgm:spPr/>
      <dgm:t>
        <a:bodyPr/>
        <a:lstStyle/>
        <a:p>
          <a:endParaRPr lang="ru-RU"/>
        </a:p>
      </dgm:t>
    </dgm:pt>
    <dgm:pt modelId="{FD7DFBD0-468F-427F-87CD-FE8F86C5BE34}">
      <dgm:prSet phldrT="[Текст]"/>
      <dgm:spPr/>
      <dgm:t>
        <a:bodyPr/>
        <a:lstStyle/>
        <a:p>
          <a:r>
            <a:rPr lang="ru-RU" dirty="0" smtClean="0"/>
            <a:t>перпендикулярны</a:t>
          </a:r>
          <a:endParaRPr lang="ru-RU" dirty="0"/>
        </a:p>
      </dgm:t>
    </dgm:pt>
    <dgm:pt modelId="{472BD7BA-7066-4319-9D30-D5DEB2751852}" type="parTrans" cxnId="{4780C402-40CC-45EE-966F-A02B06732A09}">
      <dgm:prSet/>
      <dgm:spPr/>
      <dgm:t>
        <a:bodyPr/>
        <a:lstStyle/>
        <a:p>
          <a:endParaRPr lang="ru-RU"/>
        </a:p>
      </dgm:t>
    </dgm:pt>
    <dgm:pt modelId="{519A3613-D02E-4207-B4E5-5952802EE708}" type="sibTrans" cxnId="{4780C402-40CC-45EE-966F-A02B06732A09}">
      <dgm:prSet/>
      <dgm:spPr/>
      <dgm:t>
        <a:bodyPr/>
        <a:lstStyle/>
        <a:p>
          <a:endParaRPr lang="ru-RU"/>
        </a:p>
      </dgm:t>
    </dgm:pt>
    <dgm:pt modelId="{A61BB05E-A9EC-42D5-AEC4-180F627E06C3}">
      <dgm:prSet phldrT="[Текст]"/>
      <dgm:spPr/>
      <dgm:t>
        <a:bodyPr/>
        <a:lstStyle/>
        <a:p>
          <a:r>
            <a:rPr lang="ru-RU" dirty="0" smtClean="0"/>
            <a:t>Если, произведение угловых коэффициентов</a:t>
          </a:r>
          <a:r>
            <a:rPr lang="en-US" dirty="0" smtClean="0"/>
            <a:t> </a:t>
          </a:r>
          <a:r>
            <a:rPr lang="ru-RU" dirty="0" smtClean="0"/>
            <a:t>в уравнениях прямых </a:t>
          </a:r>
          <a:r>
            <a:rPr lang="ru-RU" dirty="0" err="1" smtClean="0"/>
            <a:t>у=</a:t>
          </a:r>
          <a:r>
            <a:rPr lang="en-US" dirty="0" err="1" smtClean="0"/>
            <a:t>kx+l</a:t>
          </a:r>
          <a:r>
            <a:rPr lang="en-US" dirty="0" smtClean="0"/>
            <a:t> </a:t>
          </a:r>
          <a:r>
            <a:rPr lang="ru-RU" dirty="0" smtClean="0"/>
            <a:t>равно – 1</a:t>
          </a:r>
          <a:r>
            <a:rPr lang="en-US" dirty="0" smtClean="0"/>
            <a:t>, </a:t>
          </a:r>
          <a:r>
            <a:rPr lang="ru-RU" dirty="0" smtClean="0"/>
            <a:t>то есть </a:t>
          </a:r>
          <a:r>
            <a:rPr lang="en-US" dirty="0" smtClean="0"/>
            <a:t>k1*k2=-1</a:t>
          </a:r>
          <a:endParaRPr lang="ru-RU" dirty="0"/>
        </a:p>
      </dgm:t>
    </dgm:pt>
    <dgm:pt modelId="{32ACE8D6-B4ED-4BA0-A4EB-C8A14ECB3B40}" type="parTrans" cxnId="{7651A9B7-8A61-45C5-8E00-B15D90B9698E}">
      <dgm:prSet/>
      <dgm:spPr/>
      <dgm:t>
        <a:bodyPr/>
        <a:lstStyle/>
        <a:p>
          <a:endParaRPr lang="ru-RU"/>
        </a:p>
      </dgm:t>
    </dgm:pt>
    <dgm:pt modelId="{35E2AD6B-0575-4D23-BB7A-B1C31B29EC88}" type="sibTrans" cxnId="{7651A9B7-8A61-45C5-8E00-B15D90B9698E}">
      <dgm:prSet/>
      <dgm:spPr/>
      <dgm:t>
        <a:bodyPr/>
        <a:lstStyle/>
        <a:p>
          <a:endParaRPr lang="ru-RU"/>
        </a:p>
      </dgm:t>
    </dgm:pt>
    <dgm:pt modelId="{7350066D-8661-4037-A11E-C4343AD509A4}">
      <dgm:prSet phldrT="[Текст]"/>
      <dgm:spPr/>
      <dgm:t>
        <a:bodyPr/>
        <a:lstStyle/>
        <a:p>
          <a:endParaRPr lang="ru-RU" dirty="0"/>
        </a:p>
      </dgm:t>
    </dgm:pt>
    <dgm:pt modelId="{7A4B4D93-3ADF-449D-BBD7-3CED69F671A8}" type="parTrans" cxnId="{F2CFA800-9639-454A-A943-5B5A65A4F913}">
      <dgm:prSet/>
      <dgm:spPr/>
      <dgm:t>
        <a:bodyPr/>
        <a:lstStyle/>
        <a:p>
          <a:endParaRPr lang="ru-RU"/>
        </a:p>
      </dgm:t>
    </dgm:pt>
    <dgm:pt modelId="{729BAC40-B737-430E-BB51-D5930ECD2CF2}" type="sibTrans" cxnId="{F2CFA800-9639-454A-A943-5B5A65A4F913}">
      <dgm:prSet/>
      <dgm:spPr/>
      <dgm:t>
        <a:bodyPr/>
        <a:lstStyle/>
        <a:p>
          <a:endParaRPr lang="ru-RU"/>
        </a:p>
      </dgm:t>
    </dgm:pt>
    <dgm:pt modelId="{4A67F3F8-A831-47FB-9D4B-C5B23058C129}" type="pres">
      <dgm:prSet presAssocID="{8C76EF36-C5AC-41D8-8D40-29AF3FD155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7D3983-A93F-464D-82A2-5EAF029D1395}" type="pres">
      <dgm:prSet presAssocID="{8A61A827-3770-4961-97BB-013F1758B6D6}" presName="linNode" presStyleCnt="0"/>
      <dgm:spPr/>
    </dgm:pt>
    <dgm:pt modelId="{E0EAD994-D203-47E3-BA52-7BC400C2E797}" type="pres">
      <dgm:prSet presAssocID="{8A61A827-3770-4961-97BB-013F1758B6D6}" presName="parentText" presStyleLbl="node1" presStyleIdx="0" presStyleCnt="3" custScaleX="90663" custScaleY="67034" custLinFactNeighborX="-2416" custLinFactNeighborY="231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7F847D-1EE0-431F-B0D6-6655CD83DC00}" type="pres">
      <dgm:prSet presAssocID="{8A61A827-3770-4961-97BB-013F1758B6D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4C4CA-DF7F-4E64-A77D-63A282E9EA1E}" type="pres">
      <dgm:prSet presAssocID="{8E46AAAB-C837-4BE2-816B-DF1AB9555862}" presName="sp" presStyleCnt="0"/>
      <dgm:spPr/>
    </dgm:pt>
    <dgm:pt modelId="{95235EBA-2EF6-42DB-AA01-EB69AF27ECE5}" type="pres">
      <dgm:prSet presAssocID="{700B7B11-D662-4FAA-9CB4-9E19DE688FC4}" presName="linNode" presStyleCnt="0"/>
      <dgm:spPr/>
    </dgm:pt>
    <dgm:pt modelId="{D7341958-B9BB-480D-9429-B3FBCBB29280}" type="pres">
      <dgm:prSet presAssocID="{700B7B11-D662-4FAA-9CB4-9E19DE688FC4}" presName="parentText" presStyleLbl="node1" presStyleIdx="1" presStyleCnt="3" custScaleX="91410" custScaleY="64843" custLinFactNeighborX="-5042" custLinFactNeighborY="153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155096-8471-41B2-935D-DA476B49E8FA}" type="pres">
      <dgm:prSet presAssocID="{700B7B11-D662-4FAA-9CB4-9E19DE688FC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A90340-AF30-4D29-ADDD-124F0E232BD3}" type="pres">
      <dgm:prSet presAssocID="{3FE048E3-F421-4DA3-9E1A-0A51E9E055AE}" presName="sp" presStyleCnt="0"/>
      <dgm:spPr/>
    </dgm:pt>
    <dgm:pt modelId="{0D7CFAD9-1B62-4801-B7F1-A0C8E080AE5B}" type="pres">
      <dgm:prSet presAssocID="{FD7DFBD0-468F-427F-87CD-FE8F86C5BE34}" presName="linNode" presStyleCnt="0"/>
      <dgm:spPr/>
    </dgm:pt>
    <dgm:pt modelId="{5D651E66-2EA8-4EA0-A3B9-E3807B78B57D}" type="pres">
      <dgm:prSet presAssocID="{FD7DFBD0-468F-427F-87CD-FE8F86C5BE34}" presName="parentText" presStyleLbl="node1" presStyleIdx="2" presStyleCnt="3" custScaleX="86741" custScaleY="6703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D6BA97-22EC-4C13-8F6F-2A7986FDE3EE}" type="pres">
      <dgm:prSet presAssocID="{FD7DFBD0-468F-427F-87CD-FE8F86C5BE34}" presName="descendantText" presStyleLbl="alignAccFollowNode1" presStyleIdx="2" presStyleCnt="3" custLinFactNeighborX="4669" custLinFactNeighborY="-2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87F0BE-6381-49A8-9396-C07C34DABCFE}" type="presOf" srcId="{7711C680-9C4D-443A-A92B-5B45A59F67C1}" destId="{D7155096-8471-41B2-935D-DA476B49E8FA}" srcOrd="0" destOrd="0" presId="urn:microsoft.com/office/officeart/2005/8/layout/vList5"/>
    <dgm:cxn modelId="{F2CFA800-9639-454A-A943-5B5A65A4F913}" srcId="{8A61A827-3770-4961-97BB-013F1758B6D6}" destId="{7350066D-8661-4037-A11E-C4343AD509A4}" srcOrd="1" destOrd="0" parTransId="{7A4B4D93-3ADF-449D-BBD7-3CED69F671A8}" sibTransId="{729BAC40-B737-430E-BB51-D5930ECD2CF2}"/>
    <dgm:cxn modelId="{4780C402-40CC-45EE-966F-A02B06732A09}" srcId="{8C76EF36-C5AC-41D8-8D40-29AF3FD15598}" destId="{FD7DFBD0-468F-427F-87CD-FE8F86C5BE34}" srcOrd="2" destOrd="0" parTransId="{472BD7BA-7066-4319-9D30-D5DEB2751852}" sibTransId="{519A3613-D02E-4207-B4E5-5952802EE708}"/>
    <dgm:cxn modelId="{F102C4FA-B3E8-4308-A36D-5595753664F4}" srcId="{8C76EF36-C5AC-41D8-8D40-29AF3FD15598}" destId="{8A61A827-3770-4961-97BB-013F1758B6D6}" srcOrd="0" destOrd="0" parTransId="{613C1DEF-ED55-47D9-8AC3-289D7E15EA53}" sibTransId="{8E46AAAB-C837-4BE2-816B-DF1AB9555862}"/>
    <dgm:cxn modelId="{36618214-7054-456B-A015-F8310FF31E9E}" type="presOf" srcId="{A61BB05E-A9EC-42D5-AEC4-180F627E06C3}" destId="{5DD6BA97-22EC-4C13-8F6F-2A7986FDE3EE}" srcOrd="0" destOrd="0" presId="urn:microsoft.com/office/officeart/2005/8/layout/vList5"/>
    <dgm:cxn modelId="{7651A9B7-8A61-45C5-8E00-B15D90B9698E}" srcId="{FD7DFBD0-468F-427F-87CD-FE8F86C5BE34}" destId="{A61BB05E-A9EC-42D5-AEC4-180F627E06C3}" srcOrd="0" destOrd="0" parTransId="{32ACE8D6-B4ED-4BA0-A4EB-C8A14ECB3B40}" sibTransId="{35E2AD6B-0575-4D23-BB7A-B1C31B29EC88}"/>
    <dgm:cxn modelId="{E04CC513-0B9F-4D41-81EF-19EB68B3C6FA}" type="presOf" srcId="{FD7DFBD0-468F-427F-87CD-FE8F86C5BE34}" destId="{5D651E66-2EA8-4EA0-A3B9-E3807B78B57D}" srcOrd="0" destOrd="0" presId="urn:microsoft.com/office/officeart/2005/8/layout/vList5"/>
    <dgm:cxn modelId="{1E8554EB-0E5F-4435-87A2-82432DCCABBE}" type="presOf" srcId="{8A61A827-3770-4961-97BB-013F1758B6D6}" destId="{E0EAD994-D203-47E3-BA52-7BC400C2E797}" srcOrd="0" destOrd="0" presId="urn:microsoft.com/office/officeart/2005/8/layout/vList5"/>
    <dgm:cxn modelId="{6FE2996D-ED48-4A7F-A07D-665394AF9D38}" type="presOf" srcId="{8C76EF36-C5AC-41D8-8D40-29AF3FD15598}" destId="{4A67F3F8-A831-47FB-9D4B-C5B23058C129}" srcOrd="0" destOrd="0" presId="urn:microsoft.com/office/officeart/2005/8/layout/vList5"/>
    <dgm:cxn modelId="{DCE8BA7B-D94D-4101-9E6D-2303A46C3E81}" srcId="{8C76EF36-C5AC-41D8-8D40-29AF3FD15598}" destId="{700B7B11-D662-4FAA-9CB4-9E19DE688FC4}" srcOrd="1" destOrd="0" parTransId="{10FC1687-7EC0-4FE4-ADD8-BED645952502}" sibTransId="{3FE048E3-F421-4DA3-9E1A-0A51E9E055AE}"/>
    <dgm:cxn modelId="{84115334-A6F2-478B-A07E-6EED98FD64CB}" srcId="{700B7B11-D662-4FAA-9CB4-9E19DE688FC4}" destId="{7711C680-9C4D-443A-A92B-5B45A59F67C1}" srcOrd="0" destOrd="0" parTransId="{DCC063B4-0E8F-4CCF-BA96-67F61B2F383E}" sibTransId="{9D094AD3-7974-461B-8199-14E57B78BE2E}"/>
    <dgm:cxn modelId="{D305A57F-A2D1-438A-AE73-05E8B2377E3C}" type="presOf" srcId="{92156809-9DF6-470F-8A03-C83E2CDC22C7}" destId="{6B7F847D-1EE0-431F-B0D6-6655CD83DC00}" srcOrd="0" destOrd="0" presId="urn:microsoft.com/office/officeart/2005/8/layout/vList5"/>
    <dgm:cxn modelId="{29D2F15D-59F1-429F-AFDD-F99E98D7D0C0}" type="presOf" srcId="{7350066D-8661-4037-A11E-C4343AD509A4}" destId="{6B7F847D-1EE0-431F-B0D6-6655CD83DC00}" srcOrd="0" destOrd="1" presId="urn:microsoft.com/office/officeart/2005/8/layout/vList5"/>
    <dgm:cxn modelId="{17CB056C-BFE6-4FA0-95E7-851B1615C607}" type="presOf" srcId="{700B7B11-D662-4FAA-9CB4-9E19DE688FC4}" destId="{D7341958-B9BB-480D-9429-B3FBCBB29280}" srcOrd="0" destOrd="0" presId="urn:microsoft.com/office/officeart/2005/8/layout/vList5"/>
    <dgm:cxn modelId="{CEFBDD73-CD4D-4C79-BE79-E4D565EDD4A8}" srcId="{8A61A827-3770-4961-97BB-013F1758B6D6}" destId="{92156809-9DF6-470F-8A03-C83E2CDC22C7}" srcOrd="0" destOrd="0" parTransId="{59BDD326-F15A-463D-91B7-1E68CA51BB8F}" sibTransId="{B6B40DD8-1BB7-4B21-833D-65EE9C49EFC0}"/>
    <dgm:cxn modelId="{01417916-091F-4008-A14D-672F86139A85}" type="presParOf" srcId="{4A67F3F8-A831-47FB-9D4B-C5B23058C129}" destId="{9D7D3983-A93F-464D-82A2-5EAF029D1395}" srcOrd="0" destOrd="0" presId="urn:microsoft.com/office/officeart/2005/8/layout/vList5"/>
    <dgm:cxn modelId="{16B78A95-027E-4DB8-BD69-F7317F34FE43}" type="presParOf" srcId="{9D7D3983-A93F-464D-82A2-5EAF029D1395}" destId="{E0EAD994-D203-47E3-BA52-7BC400C2E797}" srcOrd="0" destOrd="0" presId="urn:microsoft.com/office/officeart/2005/8/layout/vList5"/>
    <dgm:cxn modelId="{F61F583B-C770-44C0-8D3F-AA89878C02F0}" type="presParOf" srcId="{9D7D3983-A93F-464D-82A2-5EAF029D1395}" destId="{6B7F847D-1EE0-431F-B0D6-6655CD83DC00}" srcOrd="1" destOrd="0" presId="urn:microsoft.com/office/officeart/2005/8/layout/vList5"/>
    <dgm:cxn modelId="{B33ECCE5-2435-46BF-AE05-F8215E6DF85E}" type="presParOf" srcId="{4A67F3F8-A831-47FB-9D4B-C5B23058C129}" destId="{6174C4CA-DF7F-4E64-A77D-63A282E9EA1E}" srcOrd="1" destOrd="0" presId="urn:microsoft.com/office/officeart/2005/8/layout/vList5"/>
    <dgm:cxn modelId="{D2F9E63A-FC04-4A5D-BCEF-FEB88063B8C7}" type="presParOf" srcId="{4A67F3F8-A831-47FB-9D4B-C5B23058C129}" destId="{95235EBA-2EF6-42DB-AA01-EB69AF27ECE5}" srcOrd="2" destOrd="0" presId="urn:microsoft.com/office/officeart/2005/8/layout/vList5"/>
    <dgm:cxn modelId="{648DF3F2-CDE7-4F89-9A25-B7D4E9500F1E}" type="presParOf" srcId="{95235EBA-2EF6-42DB-AA01-EB69AF27ECE5}" destId="{D7341958-B9BB-480D-9429-B3FBCBB29280}" srcOrd="0" destOrd="0" presId="urn:microsoft.com/office/officeart/2005/8/layout/vList5"/>
    <dgm:cxn modelId="{5A0D4B30-68A2-409F-B848-3C4334792574}" type="presParOf" srcId="{95235EBA-2EF6-42DB-AA01-EB69AF27ECE5}" destId="{D7155096-8471-41B2-935D-DA476B49E8FA}" srcOrd="1" destOrd="0" presId="urn:microsoft.com/office/officeart/2005/8/layout/vList5"/>
    <dgm:cxn modelId="{ACE6E9E8-BD2C-4C49-BE78-A3AE6CA27DB2}" type="presParOf" srcId="{4A67F3F8-A831-47FB-9D4B-C5B23058C129}" destId="{74A90340-AF30-4D29-ADDD-124F0E232BD3}" srcOrd="3" destOrd="0" presId="urn:microsoft.com/office/officeart/2005/8/layout/vList5"/>
    <dgm:cxn modelId="{35DB804F-DE5F-48EA-8676-F341D40EAE85}" type="presParOf" srcId="{4A67F3F8-A831-47FB-9D4B-C5B23058C129}" destId="{0D7CFAD9-1B62-4801-B7F1-A0C8E080AE5B}" srcOrd="4" destOrd="0" presId="urn:microsoft.com/office/officeart/2005/8/layout/vList5"/>
    <dgm:cxn modelId="{D2FA17AA-518C-4AE2-9CC2-631CF26B9619}" type="presParOf" srcId="{0D7CFAD9-1B62-4801-B7F1-A0C8E080AE5B}" destId="{5D651E66-2EA8-4EA0-A3B9-E3807B78B57D}" srcOrd="0" destOrd="0" presId="urn:microsoft.com/office/officeart/2005/8/layout/vList5"/>
    <dgm:cxn modelId="{AD7007A6-576A-4EB0-8DE1-416D861FA2CB}" type="presParOf" srcId="{0D7CFAD9-1B62-4801-B7F1-A0C8E080AE5B}" destId="{5DD6BA97-22EC-4C13-8F6F-2A7986FDE3EE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1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26.wmf"/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81C70-EBF3-4446-8B52-3C15F179304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  <a:cs typeface="Arial" pitchFamily="34" charset="0"/>
              </a:rPr>
              <a:t>Декартовы координаты на плоскости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  <a:cs typeface="Arial" pitchFamily="34" charset="0"/>
              </a:rPr>
              <a:t>ЗАНЯТИЕ 4. </a:t>
            </a:r>
          </a:p>
          <a:p>
            <a:r>
              <a:rPr lang="ru-RU" dirty="0" smtClean="0">
                <a:latin typeface="Bookman Old Style" pitchFamily="18" charset="0"/>
                <a:cs typeface="Arial" pitchFamily="34" charset="0"/>
              </a:rPr>
              <a:t>Уравнение прямой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14678" y="6211669"/>
            <a:ext cx="592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Малышкина Т.Н.      МОУ «</a:t>
            </a:r>
            <a:r>
              <a:rPr lang="ru-RU" dirty="0" err="1" smtClean="0"/>
              <a:t>Кокуйская</a:t>
            </a:r>
            <a:r>
              <a:rPr lang="ru-RU" dirty="0" smtClean="0"/>
              <a:t> СОШ № 1»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ru-RU" dirty="0" smtClean="0"/>
              <a:t>Угловой коэффициент прямой</a:t>
            </a:r>
            <a:endParaRPr lang="ru-RU" dirty="0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5929322" y="1214422"/>
          <a:ext cx="2286016" cy="801331"/>
        </p:xfrm>
        <a:graphic>
          <a:graphicData uri="http://schemas.openxmlformats.org/presentationml/2006/ole">
            <p:oleObj spid="_x0000_s54274" name="Формула" r:id="rId3" imgW="825480" imgH="393480" progId="Equation.3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500034" y="857232"/>
          <a:ext cx="3090175" cy="642942"/>
        </p:xfrm>
        <a:graphic>
          <a:graphicData uri="http://schemas.openxmlformats.org/presentationml/2006/ole">
            <p:oleObj spid="_x0000_s54275" name="Формула" r:id="rId4" imgW="901440" imgH="20304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5870575" y="2265363"/>
          <a:ext cx="1687513" cy="412750"/>
        </p:xfrm>
        <a:graphic>
          <a:graphicData uri="http://schemas.openxmlformats.org/presentationml/2006/ole">
            <p:oleObj spid="_x0000_s54276" name="Формула" r:id="rId5" imgW="609480" imgH="203040" progId="Equation.3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6286512" y="2928934"/>
          <a:ext cx="2005012" cy="928688"/>
        </p:xfrm>
        <a:graphic>
          <a:graphicData uri="http://schemas.openxmlformats.org/presentationml/2006/ole">
            <p:oleObj spid="_x0000_s54277" name="Формула" r:id="rId6" imgW="723600" imgH="457200" progId="Equation.3">
              <p:embed/>
            </p:oleObj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5572132" y="4000504"/>
          <a:ext cx="3060700" cy="471487"/>
        </p:xfrm>
        <a:graphic>
          <a:graphicData uri="http://schemas.openxmlformats.org/presentationml/2006/ole">
            <p:oleObj spid="_x0000_s54278" name="Формула" r:id="rId7" imgW="1104840" imgH="215640" progId="Equation.3">
              <p:embed/>
            </p:oleObj>
          </a:graphicData>
        </a:graphic>
      </p:graphicFrame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6261100" y="4622800"/>
          <a:ext cx="1970088" cy="942975"/>
        </p:xfrm>
        <a:graphic>
          <a:graphicData uri="http://schemas.openxmlformats.org/presentationml/2006/ole">
            <p:oleObj spid="_x0000_s54279" name="Формула" r:id="rId8" imgW="711000" imgH="431640" progId="Equation.3">
              <p:embed/>
            </p:oleObj>
          </a:graphicData>
        </a:graphic>
      </p:graphicFrame>
      <p:pic>
        <p:nvPicPr>
          <p:cNvPr id="10" name="Рисунок 9" descr="коэфф.png"/>
          <p:cNvPicPr>
            <a:picLocks noChangeAspect="1"/>
          </p:cNvPicPr>
          <p:nvPr/>
        </p:nvPicPr>
        <p:blipFill>
          <a:blip r:embed="rId9"/>
          <a:srcRect l="39063" r="28906" b="34144"/>
          <a:stretch>
            <a:fillRect/>
          </a:stretch>
        </p:blipFill>
        <p:spPr>
          <a:xfrm>
            <a:off x="-1" y="1643050"/>
            <a:ext cx="5443091" cy="4962546"/>
          </a:xfrm>
          <a:prstGeom prst="rect">
            <a:avLst/>
          </a:prstGeom>
        </p:spPr>
      </p:pic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6072198" y="5715016"/>
          <a:ext cx="2498725" cy="860425"/>
        </p:xfrm>
        <a:graphic>
          <a:graphicData uri="http://schemas.openxmlformats.org/presentationml/2006/ole">
            <p:oleObj spid="_x0000_s54280" name="Формула" r:id="rId10" imgW="9014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ru-RU" dirty="0" smtClean="0"/>
              <a:t>Угловой коэффициент прямой</a:t>
            </a:r>
            <a:endParaRPr lang="ru-RU" dirty="0"/>
          </a:p>
        </p:txBody>
      </p:sp>
      <p:pic>
        <p:nvPicPr>
          <p:cNvPr id="12" name="Рисунок 11" descr="наклон.png"/>
          <p:cNvPicPr>
            <a:picLocks noChangeAspect="1"/>
          </p:cNvPicPr>
          <p:nvPr/>
        </p:nvPicPr>
        <p:blipFill>
          <a:blip r:embed="rId2"/>
          <a:srcRect l="13281" r="13281"/>
          <a:stretch>
            <a:fillRect/>
          </a:stretch>
        </p:blipFill>
        <p:spPr>
          <a:xfrm>
            <a:off x="-1" y="1142984"/>
            <a:ext cx="9090063" cy="5488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Уравнение прямой, проходящей через точку М (х</a:t>
            </a:r>
            <a:r>
              <a:rPr lang="ru-RU" sz="3600" baseline="-25000" dirty="0" smtClean="0"/>
              <a:t>0</a:t>
            </a:r>
            <a:r>
              <a:rPr lang="ru-RU" sz="3600" dirty="0" smtClean="0"/>
              <a:t>; у</a:t>
            </a:r>
            <a:r>
              <a:rPr lang="ru-RU" sz="3600" baseline="-25000" dirty="0" smtClean="0"/>
              <a:t>0</a:t>
            </a:r>
            <a:r>
              <a:rPr lang="ru-RU" sz="3600" dirty="0" smtClean="0"/>
              <a:t> )</a:t>
            </a:r>
            <a:endParaRPr lang="ru-RU" sz="3600" dirty="0"/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3000364" y="1857364"/>
          <a:ext cx="2336573" cy="571504"/>
        </p:xfrm>
        <a:graphic>
          <a:graphicData uri="http://schemas.openxmlformats.org/presentationml/2006/ole">
            <p:oleObj spid="_x0000_s79874" name="Формула" r:id="rId3" imgW="609480" imgH="203040" progId="Equation.3">
              <p:embed/>
            </p:oleObj>
          </a:graphicData>
        </a:graphic>
      </p:graphicFrame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3143240" y="2857496"/>
          <a:ext cx="2774950" cy="1157288"/>
        </p:xfrm>
        <a:graphic>
          <a:graphicData uri="http://schemas.openxmlformats.org/presentationml/2006/ole">
            <p:oleObj spid="_x0000_s79875" name="Формула" r:id="rId4" imgW="723600" imgH="431640" progId="Equation.3">
              <p:embed/>
            </p:oleObj>
          </a:graphicData>
        </a:graphic>
      </p:graphicFrame>
      <p:graphicFrame>
        <p:nvGraphicFramePr>
          <p:cNvPr id="79876" name="Object 4"/>
          <p:cNvGraphicFramePr>
            <a:graphicFrameLocks noChangeAspect="1"/>
          </p:cNvGraphicFramePr>
          <p:nvPr/>
        </p:nvGraphicFramePr>
        <p:xfrm>
          <a:off x="1071538" y="4643446"/>
          <a:ext cx="7198036" cy="1041395"/>
        </p:xfrm>
        <a:graphic>
          <a:graphicData uri="http://schemas.openxmlformats.org/presentationml/2006/ole">
            <p:oleObj spid="_x0000_s79876" name="Формула" r:id="rId5" imgW="11048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Уравнение прямой, проходящей через точки М (х</a:t>
            </a:r>
            <a:r>
              <a:rPr lang="ru-RU" sz="3600" baseline="-25000" dirty="0" smtClean="0"/>
              <a:t>1</a:t>
            </a:r>
            <a:r>
              <a:rPr lang="ru-RU" sz="3600" dirty="0" smtClean="0"/>
              <a:t>; у</a:t>
            </a:r>
            <a:r>
              <a:rPr lang="ru-RU" sz="3600" baseline="-25000" dirty="0" smtClean="0"/>
              <a:t>1</a:t>
            </a:r>
            <a:r>
              <a:rPr lang="ru-RU" sz="3600" dirty="0" smtClean="0"/>
              <a:t>) и </a:t>
            </a:r>
            <a:r>
              <a:rPr lang="en-US" sz="3600" dirty="0" smtClean="0"/>
              <a:t>N</a:t>
            </a:r>
            <a:r>
              <a:rPr lang="ru-RU" sz="3600" dirty="0" smtClean="0"/>
              <a:t> (</a:t>
            </a:r>
            <a:r>
              <a:rPr lang="ru-RU" sz="3600" dirty="0" err="1" smtClean="0"/>
              <a:t>х</a:t>
            </a:r>
            <a:r>
              <a:rPr lang="en-US" sz="3600" baseline="-25000" dirty="0" smtClean="0"/>
              <a:t>2</a:t>
            </a:r>
            <a:r>
              <a:rPr lang="ru-RU" sz="3600" dirty="0" smtClean="0"/>
              <a:t>; у</a:t>
            </a:r>
            <a:r>
              <a:rPr lang="en-US" sz="3600" baseline="-25000" dirty="0" smtClean="0"/>
              <a:t>2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graphicFrame>
        <p:nvGraphicFramePr>
          <p:cNvPr id="79876" name="Object 4"/>
          <p:cNvGraphicFramePr>
            <a:graphicFrameLocks noChangeAspect="1"/>
          </p:cNvGraphicFramePr>
          <p:nvPr/>
        </p:nvGraphicFramePr>
        <p:xfrm>
          <a:off x="142844" y="1643050"/>
          <a:ext cx="4235450" cy="612775"/>
        </p:xfrm>
        <a:graphic>
          <a:graphicData uri="http://schemas.openxmlformats.org/presentationml/2006/ole">
            <p:oleObj spid="_x0000_s80900" name="Формула" r:id="rId3" imgW="1104840" imgH="228600" progId="Equation.3">
              <p:embed/>
            </p:oleObj>
          </a:graphicData>
        </a:graphic>
      </p:graphicFrame>
      <p:graphicFrame>
        <p:nvGraphicFramePr>
          <p:cNvPr id="80901" name="Object 4"/>
          <p:cNvGraphicFramePr>
            <a:graphicFrameLocks noChangeAspect="1"/>
          </p:cNvGraphicFramePr>
          <p:nvPr/>
        </p:nvGraphicFramePr>
        <p:xfrm>
          <a:off x="4568825" y="1500174"/>
          <a:ext cx="4575175" cy="1225550"/>
        </p:xfrm>
        <a:graphic>
          <a:graphicData uri="http://schemas.openxmlformats.org/presentationml/2006/ole">
            <p:oleObj spid="_x0000_s80901" name="Формула" r:id="rId4" imgW="1193760" imgH="457200" progId="Equation.3">
              <p:embed/>
            </p:oleObj>
          </a:graphicData>
        </a:graphic>
      </p:graphicFrame>
      <p:graphicFrame>
        <p:nvGraphicFramePr>
          <p:cNvPr id="80902" name="Object 4"/>
          <p:cNvGraphicFramePr>
            <a:graphicFrameLocks noChangeAspect="1"/>
          </p:cNvGraphicFramePr>
          <p:nvPr/>
        </p:nvGraphicFramePr>
        <p:xfrm>
          <a:off x="214282" y="3000372"/>
          <a:ext cx="2725737" cy="1155700"/>
        </p:xfrm>
        <a:graphic>
          <a:graphicData uri="http://schemas.openxmlformats.org/presentationml/2006/ole">
            <p:oleObj spid="_x0000_s80902" name="Формула" r:id="rId5" imgW="711000" imgH="431640" progId="Equation.3">
              <p:embed/>
            </p:oleObj>
          </a:graphicData>
        </a:graphic>
      </p:graphicFrame>
      <p:graphicFrame>
        <p:nvGraphicFramePr>
          <p:cNvPr id="80903" name="Object 4"/>
          <p:cNvGraphicFramePr>
            <a:graphicFrameLocks noChangeAspect="1"/>
          </p:cNvGraphicFramePr>
          <p:nvPr/>
        </p:nvGraphicFramePr>
        <p:xfrm>
          <a:off x="3708400" y="4572000"/>
          <a:ext cx="4989513" cy="1428750"/>
        </p:xfrm>
        <a:graphic>
          <a:graphicData uri="http://schemas.openxmlformats.org/presentationml/2006/ole">
            <p:oleObj spid="_x0000_s80903" name="Формула" r:id="rId6" imgW="1054080" imgH="431640" progId="Equation.3">
              <p:embed/>
            </p:oleObj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/>
        </p:nvGraphicFramePr>
        <p:xfrm>
          <a:off x="3357554" y="3000372"/>
          <a:ext cx="5549900" cy="1155700"/>
        </p:xfrm>
        <a:graphic>
          <a:graphicData uri="http://schemas.openxmlformats.org/presentationml/2006/ole">
            <p:oleObj spid="_x0000_s80904" name="Формула" r:id="rId7" imgW="14475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Взаимное расположение прямых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642918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Взаимное расположение прямой и окружности</a:t>
            </a:r>
            <a:endParaRPr lang="ru-RU" sz="2800" dirty="0"/>
          </a:p>
        </p:txBody>
      </p:sp>
      <p:pic>
        <p:nvPicPr>
          <p:cNvPr id="3" name="Рисунок 2" descr="jrhe;yjcnm b ghzvfz.png"/>
          <p:cNvPicPr>
            <a:picLocks noChangeAspect="1"/>
          </p:cNvPicPr>
          <p:nvPr/>
        </p:nvPicPr>
        <p:blipFill>
          <a:blip r:embed="rId2"/>
          <a:srcRect l="27344" r="14062"/>
          <a:stretch>
            <a:fillRect/>
          </a:stretch>
        </p:blipFill>
        <p:spPr>
          <a:xfrm>
            <a:off x="785785" y="857233"/>
            <a:ext cx="7791663" cy="5896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Расстояние от точки до прямой</a:t>
            </a:r>
            <a:endParaRPr lang="ru-RU" dirty="0"/>
          </a:p>
        </p:txBody>
      </p:sp>
      <p:pic>
        <p:nvPicPr>
          <p:cNvPr id="3" name="Рисунок 2" descr="расстояние.png"/>
          <p:cNvPicPr>
            <a:picLocks noChangeAspect="1"/>
          </p:cNvPicPr>
          <p:nvPr/>
        </p:nvPicPr>
        <p:blipFill>
          <a:blip r:embed="rId3"/>
          <a:srcRect l="30469" t="14764" r="25000" b="11240"/>
          <a:stretch>
            <a:fillRect/>
          </a:stretch>
        </p:blipFill>
        <p:spPr>
          <a:xfrm>
            <a:off x="0" y="1285860"/>
            <a:ext cx="6204901" cy="4572032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500826" y="1214422"/>
          <a:ext cx="2003445" cy="1015831"/>
        </p:xfrm>
        <a:graphic>
          <a:graphicData uri="http://schemas.openxmlformats.org/presentationml/2006/ole">
            <p:oleObj spid="_x0000_s81922" name="Формула" r:id="rId4" imgW="901440" imgH="457200" progId="Equation.3">
              <p:embed/>
            </p:oleObj>
          </a:graphicData>
        </a:graphic>
      </p:graphicFrame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4286248" y="3929066"/>
          <a:ext cx="4579366" cy="1285884"/>
        </p:xfrm>
        <a:graphic>
          <a:graphicData uri="http://schemas.openxmlformats.org/presentationml/2006/ole">
            <p:oleObj spid="_x0000_s81923" name="Формула" r:id="rId5" imgW="15364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Решение задач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Урок 4. Уравнение прямой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642556"/>
            <a:ext cx="5929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Малышкина Т.Н.      МОУ «</a:t>
            </a:r>
            <a:r>
              <a:rPr lang="ru-RU" sz="800" dirty="0" err="1" smtClean="0"/>
              <a:t>Кокуйская</a:t>
            </a:r>
            <a:r>
              <a:rPr lang="ru-RU" sz="800" dirty="0" smtClean="0"/>
              <a:t> СОШ № 1»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5720" y="214290"/>
            <a:ext cx="6143668" cy="14287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Составьте уравнение прямой, которое проходит через точки</a:t>
            </a: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 (-1;1), (1;0)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28596" y="2143116"/>
          <a:ext cx="2669893" cy="601666"/>
        </p:xfrm>
        <a:graphic>
          <a:graphicData uri="http://schemas.openxmlformats.org/presentationml/2006/ole">
            <p:oleObj spid="_x0000_s52225" name="Формула" r:id="rId3" imgW="901440" imgH="203040" progId="Equation.3">
              <p:embed/>
            </p:oleObj>
          </a:graphicData>
        </a:graphic>
      </p:graphicFrame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428596" y="3071810"/>
          <a:ext cx="2595562" cy="1203325"/>
        </p:xfrm>
        <a:graphic>
          <a:graphicData uri="http://schemas.openxmlformats.org/presentationml/2006/ole">
            <p:oleObj spid="_x0000_s52226" name="Формула" r:id="rId4" imgW="876240" imgH="406080" progId="Equation.3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4286248" y="2428868"/>
          <a:ext cx="4289426" cy="1052512"/>
        </p:xfrm>
        <a:graphic>
          <a:graphicData uri="http://schemas.openxmlformats.org/presentationml/2006/ole">
            <p:oleObj spid="_x0000_s52227" name="Формула" r:id="rId5" imgW="1447560" imgH="355320" progId="Equation.3">
              <p:embed/>
            </p:oleObj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4357686" y="4071942"/>
          <a:ext cx="3873500" cy="601662"/>
        </p:xfrm>
        <a:graphic>
          <a:graphicData uri="http://schemas.openxmlformats.org/presentationml/2006/ole">
            <p:oleObj spid="_x0000_s52228" name="Формула" r:id="rId6" imgW="1307880" imgH="203040" progId="Equation.3">
              <p:embed/>
            </p:oleObj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4857752" y="5072074"/>
          <a:ext cx="2481262" cy="601663"/>
        </p:xfrm>
        <a:graphic>
          <a:graphicData uri="http://schemas.openxmlformats.org/presentationml/2006/ole">
            <p:oleObj spid="_x0000_s52229" name="Формула" r:id="rId7" imgW="8380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5720" y="214290"/>
            <a:ext cx="6143668" cy="14287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Составьте уравнение прямой, которое проходит через точки</a:t>
            </a: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 (-1;1), (1;0)</a:t>
            </a:r>
          </a:p>
        </p:txBody>
      </p:sp>
      <p:graphicFrame>
        <p:nvGraphicFramePr>
          <p:cNvPr id="82952" name="Object 8"/>
          <p:cNvGraphicFramePr>
            <a:graphicFrameLocks noChangeAspect="1"/>
          </p:cNvGraphicFramePr>
          <p:nvPr/>
        </p:nvGraphicFramePr>
        <p:xfrm>
          <a:off x="357158" y="3857628"/>
          <a:ext cx="2454679" cy="857256"/>
        </p:xfrm>
        <a:graphic>
          <a:graphicData uri="http://schemas.openxmlformats.org/presentationml/2006/ole">
            <p:oleObj spid="_x0000_s82952" name="Формула" r:id="rId3" imgW="787320" imgH="393480" progId="Equation.3">
              <p:embed/>
            </p:oleObj>
          </a:graphicData>
        </a:graphic>
      </p:graphicFrame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1500166" y="1928802"/>
          <a:ext cx="4989513" cy="1428750"/>
        </p:xfrm>
        <a:graphic>
          <a:graphicData uri="http://schemas.openxmlformats.org/presentationml/2006/ole">
            <p:oleObj spid="_x0000_s82953" name="Формула" r:id="rId4" imgW="1054080" imgH="431640" progId="Equation.3">
              <p:embed/>
            </p:oleObj>
          </a:graphicData>
        </a:graphic>
      </p:graphicFrame>
      <p:graphicFrame>
        <p:nvGraphicFramePr>
          <p:cNvPr id="82954" name="Object 10"/>
          <p:cNvGraphicFramePr>
            <a:graphicFrameLocks noChangeAspect="1"/>
          </p:cNvGraphicFramePr>
          <p:nvPr/>
        </p:nvGraphicFramePr>
        <p:xfrm>
          <a:off x="3786182" y="3643314"/>
          <a:ext cx="3897864" cy="2500330"/>
        </p:xfrm>
        <a:graphic>
          <a:graphicData uri="http://schemas.openxmlformats.org/presentationml/2006/ole">
            <p:oleObj spid="_x0000_s82954" name="Формула" r:id="rId5" imgW="927000" imgH="850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  <a:cs typeface="Arial" pitchFamily="34" charset="0"/>
              </a:rPr>
              <a:t>Теория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  <a:cs typeface="Arial" pitchFamily="34" charset="0"/>
              </a:rPr>
              <a:t>Уравнение прямой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642556"/>
            <a:ext cx="5929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Малышкина Т.Н.      МОУ «</a:t>
            </a:r>
            <a:r>
              <a:rPr lang="ru-RU" sz="800" dirty="0" err="1" smtClean="0"/>
              <a:t>Кокуйская</a:t>
            </a:r>
            <a:r>
              <a:rPr lang="ru-RU" sz="800" dirty="0" smtClean="0"/>
              <a:t> СОШ № 1»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85720" y="214290"/>
            <a:ext cx="8572560" cy="1857388"/>
            <a:chOff x="285720" y="214290"/>
            <a:chExt cx="8572560" cy="1857388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285720" y="214290"/>
              <a:ext cx="8572560" cy="1857388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2400" dirty="0" smtClean="0"/>
                <a:t>Докажите, что любая прямая, не проходящая через начало координат и не параллельная осям координат, может быть задана </a:t>
              </a:r>
              <a:r>
                <a:rPr lang="ru-RU" sz="2400" dirty="0" smtClean="0"/>
                <a:t>уравнением  </a:t>
              </a:r>
            </a:p>
            <a:p>
              <a:r>
                <a:rPr lang="ru-RU" sz="2400" dirty="0" smtClean="0"/>
                <a:t>Каков </a:t>
              </a:r>
              <a:r>
                <a:rPr lang="ru-RU" sz="2400" dirty="0" smtClean="0"/>
                <a:t>геометрический смысл чисел </a:t>
              </a:r>
              <a:r>
                <a:rPr lang="ru-RU" sz="2400" dirty="0" err="1" smtClean="0"/>
                <a:t>p</a:t>
              </a:r>
              <a:r>
                <a:rPr lang="ru-RU" sz="2400" dirty="0" smtClean="0"/>
                <a:t> и </a:t>
              </a:r>
              <a:r>
                <a:rPr lang="ru-RU" sz="2400" dirty="0" err="1" smtClean="0"/>
                <a:t>q</a:t>
              </a:r>
              <a:r>
                <a:rPr lang="ru-RU" sz="2400" dirty="0" smtClean="0"/>
                <a:t>? </a:t>
              </a:r>
              <a:endParaRPr lang="ru-RU" sz="2400" dirty="0"/>
            </a:p>
          </p:txBody>
        </p:sp>
        <p:graphicFrame>
          <p:nvGraphicFramePr>
            <p:cNvPr id="6" name="Объект 5"/>
            <p:cNvGraphicFramePr>
              <a:graphicFrameLocks noChangeAspect="1"/>
            </p:cNvGraphicFramePr>
            <p:nvPr/>
          </p:nvGraphicFramePr>
          <p:xfrm>
            <a:off x="3357554" y="1071546"/>
            <a:ext cx="1003380" cy="490538"/>
          </p:xfrm>
          <a:graphic>
            <a:graphicData uri="http://schemas.openxmlformats.org/presentationml/2006/ole">
              <p:oleObj spid="_x0000_s83971" name="Формула" r:id="rId3" imgW="622080" imgH="419040" progId="Equation.3">
                <p:embed/>
              </p:oleObj>
            </a:graphicData>
          </a:graphic>
        </p:graphicFrame>
      </p:grpSp>
      <p:grpSp>
        <p:nvGrpSpPr>
          <p:cNvPr id="9" name="Группа 8"/>
          <p:cNvGrpSpPr/>
          <p:nvPr/>
        </p:nvGrpSpPr>
        <p:grpSpPr>
          <a:xfrm>
            <a:off x="214282" y="2643182"/>
            <a:ext cx="8929718" cy="3929090"/>
            <a:chOff x="214282" y="2643182"/>
            <a:chExt cx="8929718" cy="392909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14282" y="2643182"/>
              <a:ext cx="8929718" cy="392909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2000" dirty="0" smtClean="0">
                  <a:latin typeface="Bookman Old Style" pitchFamily="18" charset="0"/>
                </a:rPr>
                <a:t>Решение. Если прямая, не проходящая через начало координат и не параллельная осям координат, задана уравнением </a:t>
              </a:r>
              <a:endParaRPr lang="en-US" sz="2000" dirty="0" smtClean="0">
                <a:latin typeface="Bookman Old Style" pitchFamily="18" charset="0"/>
              </a:endParaRPr>
            </a:p>
            <a:p>
              <a:r>
                <a:rPr lang="ru-RU" sz="2000" dirty="0" err="1" smtClean="0">
                  <a:latin typeface="Bookman Old Style" pitchFamily="18" charset="0"/>
                </a:rPr>
                <a:t>ax+by+c</a:t>
              </a:r>
              <a:r>
                <a:rPr lang="ru-RU" sz="2000" dirty="0" smtClean="0">
                  <a:latin typeface="Bookman Old Style" pitchFamily="18" charset="0"/>
                </a:rPr>
                <a:t> = 0, то числа </a:t>
              </a:r>
              <a:r>
                <a:rPr lang="ru-RU" sz="2000" dirty="0" err="1" smtClean="0">
                  <a:latin typeface="Bookman Old Style" pitchFamily="18" charset="0"/>
                </a:rPr>
                <a:t>a</a:t>
              </a:r>
              <a:r>
                <a:rPr lang="ru-RU" sz="2000" dirty="0" smtClean="0">
                  <a:latin typeface="Bookman Old Style" pitchFamily="18" charset="0"/>
                </a:rPr>
                <a:t>, </a:t>
              </a:r>
              <a:r>
                <a:rPr lang="ru-RU" sz="2000" dirty="0" err="1" smtClean="0">
                  <a:latin typeface="Bookman Old Style" pitchFamily="18" charset="0"/>
                </a:rPr>
                <a:t>b</a:t>
              </a:r>
              <a:r>
                <a:rPr lang="ru-RU" sz="2000" dirty="0" smtClean="0">
                  <a:latin typeface="Bookman Old Style" pitchFamily="18" charset="0"/>
                </a:rPr>
                <a:t> и </a:t>
              </a:r>
              <a:r>
                <a:rPr lang="ru-RU" sz="2000" dirty="0" err="1" smtClean="0">
                  <a:latin typeface="Bookman Old Style" pitchFamily="18" charset="0"/>
                </a:rPr>
                <a:t>c</a:t>
              </a:r>
              <a:r>
                <a:rPr lang="ru-RU" sz="2000" dirty="0" smtClean="0">
                  <a:latin typeface="Bookman Old Style" pitchFamily="18" charset="0"/>
                </a:rPr>
                <a:t> отличны от 0. </a:t>
              </a:r>
            </a:p>
            <a:p>
              <a:endParaRPr lang="ru-RU" sz="2000" dirty="0" smtClean="0">
                <a:latin typeface="Bookman Old Style" pitchFamily="18" charset="0"/>
              </a:endParaRPr>
            </a:p>
            <a:p>
              <a:endParaRPr lang="ru-RU" sz="2000" dirty="0" smtClean="0">
                <a:latin typeface="Bookman Old Style" pitchFamily="18" charset="0"/>
              </a:endParaRPr>
            </a:p>
            <a:p>
              <a:endParaRPr lang="ru-RU" sz="2000" dirty="0" smtClean="0">
                <a:latin typeface="Bookman Old Style" pitchFamily="18" charset="0"/>
              </a:endParaRPr>
            </a:p>
            <a:p>
              <a:endParaRPr lang="ru-RU" sz="2000" dirty="0" smtClean="0">
                <a:latin typeface="Bookman Old Style" pitchFamily="18" charset="0"/>
              </a:endParaRPr>
            </a:p>
            <a:p>
              <a:r>
                <a:rPr lang="ru-RU" sz="2000" dirty="0" smtClean="0">
                  <a:latin typeface="Bookman Old Style" pitchFamily="18" charset="0"/>
                </a:rPr>
                <a:t>Обозначив </a:t>
              </a:r>
              <a:r>
                <a:rPr lang="ru-RU" sz="2000" dirty="0" smtClean="0">
                  <a:latin typeface="Bookman Old Style" pitchFamily="18" charset="0"/>
                </a:rPr>
                <a:t>–с/</a:t>
              </a:r>
              <a:r>
                <a:rPr lang="en-US" sz="2000" dirty="0" err="1" smtClean="0">
                  <a:latin typeface="Bookman Old Style" pitchFamily="18" charset="0"/>
                </a:rPr>
                <a:t>a</a:t>
              </a:r>
              <a:r>
                <a:rPr lang="ru-RU" sz="2000" dirty="0" smtClean="0">
                  <a:latin typeface="Bookman Old Style" pitchFamily="18" charset="0"/>
                </a:rPr>
                <a:t>= </a:t>
              </a:r>
              <a:r>
                <a:rPr lang="ru-RU" sz="2000" dirty="0" err="1" smtClean="0">
                  <a:latin typeface="Bookman Old Style" pitchFamily="18" charset="0"/>
                </a:rPr>
                <a:t>p</a:t>
              </a:r>
              <a:r>
                <a:rPr lang="ru-RU" sz="2000" dirty="0" smtClean="0">
                  <a:latin typeface="Bookman Old Style" pitchFamily="18" charset="0"/>
                </a:rPr>
                <a:t> и </a:t>
              </a:r>
              <a:r>
                <a:rPr lang="ru-RU" sz="2000" dirty="0" smtClean="0">
                  <a:latin typeface="Bookman Old Style" pitchFamily="18" charset="0"/>
                </a:rPr>
                <a:t>–</a:t>
              </a:r>
              <a:r>
                <a:rPr lang="en-US" sz="2000" dirty="0" smtClean="0">
                  <a:latin typeface="Bookman Old Style" pitchFamily="18" charset="0"/>
                </a:rPr>
                <a:t>c</a:t>
              </a:r>
              <a:r>
                <a:rPr lang="en-US" sz="2000" dirty="0" smtClean="0">
                  <a:latin typeface="Bookman Old Style" pitchFamily="18" charset="0"/>
                </a:rPr>
                <a:t>/b</a:t>
              </a:r>
              <a:r>
                <a:rPr lang="ru-RU" sz="2000" dirty="0" smtClean="0">
                  <a:latin typeface="Bookman Old Style" pitchFamily="18" charset="0"/>
                </a:rPr>
                <a:t> </a:t>
              </a:r>
              <a:r>
                <a:rPr lang="ru-RU" sz="2000" dirty="0" smtClean="0">
                  <a:latin typeface="Bookman Old Style" pitchFamily="18" charset="0"/>
                </a:rPr>
                <a:t>= </a:t>
              </a:r>
              <a:r>
                <a:rPr lang="ru-RU" sz="2000" dirty="0" err="1" smtClean="0">
                  <a:latin typeface="Bookman Old Style" pitchFamily="18" charset="0"/>
                </a:rPr>
                <a:t>q</a:t>
              </a:r>
              <a:r>
                <a:rPr lang="ru-RU" sz="2000" dirty="0" smtClean="0">
                  <a:latin typeface="Bookman Old Style" pitchFamily="18" charset="0"/>
                </a:rPr>
                <a:t>, получим </a:t>
              </a:r>
              <a:r>
                <a:rPr lang="ru-RU" sz="2000" dirty="0" smtClean="0">
                  <a:latin typeface="Bookman Old Style" pitchFamily="18" charset="0"/>
                </a:rPr>
                <a:t>уравнение</a:t>
              </a:r>
            </a:p>
            <a:p>
              <a:r>
                <a:rPr lang="ru-RU" sz="2000" dirty="0" smtClean="0">
                  <a:latin typeface="Bookman Old Style" pitchFamily="18" charset="0"/>
                </a:rPr>
                <a:t> </a:t>
              </a:r>
              <a:r>
                <a:rPr lang="ru-RU" sz="2000" dirty="0" smtClean="0">
                  <a:latin typeface="Bookman Old Style" pitchFamily="18" charset="0"/>
                </a:rPr>
                <a:t>Если </a:t>
              </a:r>
              <a:r>
                <a:rPr lang="ru-RU" sz="2000" dirty="0" err="1" smtClean="0">
                  <a:latin typeface="Bookman Old Style" pitchFamily="18" charset="0"/>
                </a:rPr>
                <a:t>x</a:t>
              </a:r>
              <a:r>
                <a:rPr lang="ru-RU" sz="2000" dirty="0" smtClean="0">
                  <a:latin typeface="Bookman Old Style" pitchFamily="18" charset="0"/>
                </a:rPr>
                <a:t> = 0, то </a:t>
              </a:r>
              <a:r>
                <a:rPr lang="ru-RU" sz="2000" dirty="0" err="1" smtClean="0">
                  <a:latin typeface="Bookman Old Style" pitchFamily="18" charset="0"/>
                </a:rPr>
                <a:t>y</a:t>
              </a:r>
              <a:r>
                <a:rPr lang="ru-RU" sz="2000" dirty="0" smtClean="0">
                  <a:latin typeface="Bookman Old Style" pitchFamily="18" charset="0"/>
                </a:rPr>
                <a:t> = </a:t>
              </a:r>
              <a:r>
                <a:rPr lang="ru-RU" sz="2000" dirty="0" err="1" smtClean="0">
                  <a:latin typeface="Bookman Old Style" pitchFamily="18" charset="0"/>
                </a:rPr>
                <a:t>q</a:t>
              </a:r>
              <a:r>
                <a:rPr lang="ru-RU" sz="2000" dirty="0" smtClean="0">
                  <a:latin typeface="Bookman Old Style" pitchFamily="18" charset="0"/>
                </a:rPr>
                <a:t>, т.е. данная прямая пересекает ось ординат в точке (0;q). Если </a:t>
              </a:r>
              <a:r>
                <a:rPr lang="ru-RU" sz="2000" dirty="0" err="1" smtClean="0">
                  <a:latin typeface="Bookman Old Style" pitchFamily="18" charset="0"/>
                </a:rPr>
                <a:t>y</a:t>
              </a:r>
              <a:r>
                <a:rPr lang="ru-RU" sz="2000" dirty="0" smtClean="0">
                  <a:latin typeface="Bookman Old Style" pitchFamily="18" charset="0"/>
                </a:rPr>
                <a:t> = 0, то </a:t>
              </a:r>
              <a:r>
                <a:rPr lang="ru-RU" sz="2000" dirty="0" err="1" smtClean="0">
                  <a:latin typeface="Bookman Old Style" pitchFamily="18" charset="0"/>
                </a:rPr>
                <a:t>x</a:t>
              </a:r>
              <a:r>
                <a:rPr lang="ru-RU" sz="2000" dirty="0" smtClean="0">
                  <a:latin typeface="Bookman Old Style" pitchFamily="18" charset="0"/>
                </a:rPr>
                <a:t> = </a:t>
              </a:r>
              <a:r>
                <a:rPr lang="ru-RU" sz="2000" dirty="0" err="1" smtClean="0">
                  <a:latin typeface="Bookman Old Style" pitchFamily="18" charset="0"/>
                </a:rPr>
                <a:t>p</a:t>
              </a:r>
              <a:r>
                <a:rPr lang="ru-RU" sz="2000" dirty="0" smtClean="0">
                  <a:latin typeface="Bookman Old Style" pitchFamily="18" charset="0"/>
                </a:rPr>
                <a:t>, т.е. прямая пересекает ось абсцисс в точке (p;0).</a:t>
              </a:r>
              <a:endParaRPr lang="ru-RU" sz="2000" dirty="0">
                <a:latin typeface="Bookman Old Style" pitchFamily="18" charset="0"/>
              </a:endParaRPr>
            </a:p>
          </p:txBody>
        </p:sp>
        <p:graphicFrame>
          <p:nvGraphicFramePr>
            <p:cNvPr id="5" name="Объект 4"/>
            <p:cNvGraphicFramePr>
              <a:graphicFrameLocks noChangeAspect="1"/>
            </p:cNvGraphicFramePr>
            <p:nvPr/>
          </p:nvGraphicFramePr>
          <p:xfrm>
            <a:off x="3500430" y="4000504"/>
            <a:ext cx="1812731" cy="966790"/>
          </p:xfrm>
          <a:graphic>
            <a:graphicData uri="http://schemas.openxmlformats.org/presentationml/2006/ole">
              <p:oleObj spid="_x0000_s83970" name="Формула" r:id="rId4" imgW="1143000" imgH="609480" progId="Equation.3">
                <p:embed/>
              </p:oleObj>
            </a:graphicData>
          </a:graphic>
        </p:graphicFrame>
        <p:graphicFrame>
          <p:nvGraphicFramePr>
            <p:cNvPr id="8" name="Объект 7"/>
            <p:cNvGraphicFramePr>
              <a:graphicFrameLocks noChangeAspect="1"/>
            </p:cNvGraphicFramePr>
            <p:nvPr/>
          </p:nvGraphicFramePr>
          <p:xfrm>
            <a:off x="7143768" y="4786322"/>
            <a:ext cx="1295628" cy="633414"/>
          </p:xfrm>
          <a:graphic>
            <a:graphicData uri="http://schemas.openxmlformats.org/presentationml/2006/ole">
              <p:oleObj spid="_x0000_s83972" name="Формула" r:id="rId5" imgW="622080" imgH="4190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285728"/>
            <a:ext cx="8572560" cy="10001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Даны </a:t>
            </a:r>
            <a:r>
              <a:rPr lang="ru-RU" sz="2800" dirty="0" smtClean="0"/>
              <a:t>точки A и B. Найдите геометрическое </a:t>
            </a:r>
            <a:r>
              <a:rPr lang="ru-RU" sz="2800" dirty="0" smtClean="0"/>
              <a:t>место </a:t>
            </a:r>
            <a:r>
              <a:rPr lang="ru-RU" sz="2800" dirty="0" smtClean="0"/>
              <a:t>точек M, для которых AM = 2BM.</a:t>
            </a:r>
            <a:endParaRPr lang="ru-RU" sz="2800" dirty="0"/>
          </a:p>
        </p:txBody>
      </p:sp>
      <p:pic>
        <p:nvPicPr>
          <p:cNvPr id="15" name="Рисунок 14" descr="ЗадачаНа.png"/>
          <p:cNvPicPr>
            <a:picLocks noChangeAspect="1"/>
          </p:cNvPicPr>
          <p:nvPr/>
        </p:nvPicPr>
        <p:blipFill>
          <a:blip r:embed="rId2"/>
          <a:srcRect l="42214" t="18287" r="25781" b="25278"/>
          <a:stretch>
            <a:fillRect/>
          </a:stretch>
        </p:blipFill>
        <p:spPr>
          <a:xfrm>
            <a:off x="0" y="1285859"/>
            <a:ext cx="4143372" cy="3452811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3500430" y="3000348"/>
            <a:ext cx="5357818" cy="385765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 smtClean="0"/>
              <a:t>Пусть расстояние между данными точками A и B равно </a:t>
            </a:r>
            <a:r>
              <a:rPr lang="ru-RU" sz="2000" dirty="0" err="1" smtClean="0"/>
              <a:t>a</a:t>
            </a:r>
            <a:r>
              <a:rPr lang="ru-RU" sz="2000" dirty="0" smtClean="0"/>
              <a:t>. </a:t>
            </a:r>
            <a:r>
              <a:rPr lang="ru-RU" sz="2000" dirty="0" smtClean="0"/>
              <a:t>Пусть M</a:t>
            </a:r>
            <a:r>
              <a:rPr lang="en-US" sz="2000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x</a:t>
            </a:r>
            <a:r>
              <a:rPr lang="ru-RU" sz="2000" dirty="0" smtClean="0"/>
              <a:t>; </a:t>
            </a:r>
            <a:r>
              <a:rPr lang="ru-RU" sz="2000" dirty="0" err="1" smtClean="0"/>
              <a:t>y</a:t>
            </a:r>
            <a:r>
              <a:rPr lang="ru-RU" sz="2000" dirty="0" smtClean="0"/>
              <a:t>)  произвольная точка плоскости. Условие AM = 2BM равносильно условию </a:t>
            </a:r>
            <a:r>
              <a:rPr lang="en-US" sz="2000" dirty="0" smtClean="0"/>
              <a:t>AM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= 4</a:t>
            </a:r>
            <a:r>
              <a:rPr lang="en-US" sz="2000" dirty="0" smtClean="0"/>
              <a:t>BM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</a:t>
            </a:r>
            <a:r>
              <a:rPr lang="ru-RU" sz="2000" dirty="0" smtClean="0"/>
              <a:t>или</a:t>
            </a:r>
            <a:endParaRPr lang="en-US" sz="2000" dirty="0" smtClean="0"/>
          </a:p>
          <a:p>
            <a:pPr algn="just"/>
            <a:r>
              <a:rPr lang="ru-RU" sz="2000" dirty="0" smtClean="0"/>
              <a:t> </a:t>
            </a:r>
            <a:r>
              <a:rPr lang="en-US" sz="2000" dirty="0" smtClean="0"/>
              <a:t>x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+ </a:t>
            </a:r>
            <a:r>
              <a:rPr lang="en-US" sz="2000" dirty="0" smtClean="0"/>
              <a:t>y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= 4(</a:t>
            </a:r>
            <a:r>
              <a:rPr lang="ru-RU" sz="2000" dirty="0" err="1" smtClean="0"/>
              <a:t>x−a</a:t>
            </a:r>
            <a:r>
              <a:rPr lang="ru-RU" sz="2000" dirty="0" smtClean="0"/>
              <a:t>)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+4y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. После раскрытия скобок, приведения </a:t>
            </a:r>
            <a:r>
              <a:rPr lang="ru-RU" sz="2000" dirty="0" smtClean="0"/>
              <a:t>подобных</a:t>
            </a:r>
            <a:r>
              <a:rPr lang="en-US" sz="2000" dirty="0" smtClean="0"/>
              <a:t> </a:t>
            </a:r>
            <a:r>
              <a:rPr lang="ru-RU" sz="2000" dirty="0" smtClean="0"/>
              <a:t>и </a:t>
            </a:r>
            <a:r>
              <a:rPr lang="ru-RU" sz="2000" dirty="0" smtClean="0"/>
              <a:t>выделения полного квадрата получим </a:t>
            </a:r>
            <a:r>
              <a:rPr lang="ru-RU" sz="2000" dirty="0" smtClean="0"/>
              <a:t>уравнение</a:t>
            </a:r>
            <a:endParaRPr lang="en-US" sz="2000" dirty="0" smtClean="0"/>
          </a:p>
          <a:p>
            <a:pPr algn="just"/>
            <a:r>
              <a:rPr lang="ru-RU" sz="2000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х</a:t>
            </a:r>
            <a:r>
              <a:rPr lang="ru-RU" sz="2000" dirty="0" smtClean="0"/>
              <a:t>-</a:t>
            </a:r>
            <a:r>
              <a:rPr lang="en-US" sz="2000" dirty="0" smtClean="0"/>
              <a:t>(4/3)</a:t>
            </a:r>
            <a:r>
              <a:rPr lang="ru-RU" sz="2000" dirty="0" smtClean="0"/>
              <a:t>а)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+у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=</a:t>
            </a:r>
            <a:r>
              <a:rPr lang="en-US" sz="2000" dirty="0" smtClean="0"/>
              <a:t>(4/9)</a:t>
            </a:r>
            <a:r>
              <a:rPr lang="ru-RU" sz="2000" dirty="0" smtClean="0"/>
              <a:t>а</a:t>
            </a:r>
            <a:r>
              <a:rPr lang="ru-RU" sz="2000" baseline="30000" dirty="0" smtClean="0"/>
              <a:t>2</a:t>
            </a:r>
            <a:endParaRPr lang="ru-RU" sz="2000" dirty="0" smtClean="0"/>
          </a:p>
          <a:p>
            <a:pPr algn="just"/>
            <a:r>
              <a:rPr lang="ru-RU" sz="2000" dirty="0" smtClean="0"/>
              <a:t>Это уравнение окружности с центром в точке </a:t>
            </a:r>
            <a:r>
              <a:rPr lang="ru-RU" sz="2000" dirty="0" smtClean="0"/>
              <a:t>(</a:t>
            </a:r>
            <a:r>
              <a:rPr lang="en-US" sz="2000" dirty="0" smtClean="0"/>
              <a:t>(4/3)</a:t>
            </a:r>
            <a:r>
              <a:rPr lang="ru-RU" sz="2000" dirty="0" smtClean="0"/>
              <a:t>а;0</a:t>
            </a:r>
            <a:r>
              <a:rPr lang="ru-RU" sz="2000" dirty="0" smtClean="0"/>
              <a:t>) и радиусом </a:t>
            </a:r>
            <a:r>
              <a:rPr lang="en-US" sz="2000" dirty="0" smtClean="0"/>
              <a:t>(2/3)</a:t>
            </a:r>
            <a:r>
              <a:rPr lang="ru-RU" sz="2000" dirty="0" smtClean="0"/>
              <a:t>а</a:t>
            </a:r>
            <a:endParaRPr lang="ru-RU" sz="2000" dirty="0" smtClean="0"/>
          </a:p>
          <a:p>
            <a:pPr algn="just"/>
            <a:r>
              <a:rPr lang="ru-RU" sz="2000" dirty="0" smtClean="0"/>
              <a:t>Ответ. Окружность.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85918" y="2714620"/>
            <a:ext cx="6143668" cy="14287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Спасибо за внимание.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Уравнение фигуры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28" y="2000240"/>
            <a:ext cx="6215106" cy="35719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Bookman Old Style" pitchFamily="18" charset="0"/>
              </a:rPr>
              <a:t>Уравнением фигуры в декартовых координатах на плоскости называется уравнение с двумя неизвестными </a:t>
            </a:r>
            <a:r>
              <a:rPr lang="en-US" sz="2800" dirty="0" smtClean="0">
                <a:latin typeface="Bookman Old Style" pitchFamily="18" charset="0"/>
              </a:rPr>
              <a:t>x</a:t>
            </a:r>
            <a:r>
              <a:rPr lang="ru-RU" sz="2800" dirty="0" smtClean="0">
                <a:latin typeface="Bookman Old Style" pitchFamily="18" charset="0"/>
              </a:rPr>
              <a:t> и </a:t>
            </a:r>
            <a:r>
              <a:rPr lang="en-US" sz="2800" dirty="0" smtClean="0">
                <a:latin typeface="Bookman Old Style" pitchFamily="18" charset="0"/>
              </a:rPr>
              <a:t>y</a:t>
            </a:r>
            <a:r>
              <a:rPr lang="ru-RU" sz="2800" dirty="0" smtClean="0">
                <a:latin typeface="Bookman Old Style" pitchFamily="18" charset="0"/>
              </a:rPr>
              <a:t>, которому удовлетворяют координаты любой точки фигуры.</a:t>
            </a:r>
            <a:endParaRPr lang="ru-RU" sz="2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прямой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5" name="Рисунок 4" descr="Вывод прямой 1.png"/>
          <p:cNvPicPr>
            <a:picLocks noChangeAspect="1"/>
          </p:cNvPicPr>
          <p:nvPr/>
        </p:nvPicPr>
        <p:blipFill>
          <a:blip r:embed="rId2"/>
          <a:srcRect l="24219" r="20312"/>
          <a:stretch>
            <a:fillRect/>
          </a:stretch>
        </p:blipFill>
        <p:spPr>
          <a:xfrm>
            <a:off x="857224" y="690128"/>
            <a:ext cx="7715304" cy="6167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прямой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6" name="Рисунок 5" descr="уравнение прямой2.png"/>
          <p:cNvPicPr>
            <a:picLocks noChangeAspect="1"/>
          </p:cNvPicPr>
          <p:nvPr/>
        </p:nvPicPr>
        <p:blipFill>
          <a:blip r:embed="rId2"/>
          <a:srcRect l="25000" r="7812"/>
          <a:stretch>
            <a:fillRect/>
          </a:stretch>
        </p:blipFill>
        <p:spPr>
          <a:xfrm>
            <a:off x="0" y="642918"/>
            <a:ext cx="8767375" cy="5786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прямой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5" name="Рисунок 4" descr="урпрям3.png"/>
          <p:cNvPicPr>
            <a:picLocks noChangeAspect="1"/>
          </p:cNvPicPr>
          <p:nvPr/>
        </p:nvPicPr>
        <p:blipFill>
          <a:blip r:embed="rId2"/>
          <a:srcRect l="27344" r="7031"/>
          <a:stretch>
            <a:fillRect/>
          </a:stretch>
        </p:blipFill>
        <p:spPr>
          <a:xfrm>
            <a:off x="0" y="679292"/>
            <a:ext cx="9144000" cy="6178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прямой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7" name="Рисунок 6" descr="89.png"/>
          <p:cNvPicPr>
            <a:picLocks noChangeAspect="1"/>
          </p:cNvPicPr>
          <p:nvPr/>
        </p:nvPicPr>
        <p:blipFill>
          <a:blip r:embed="rId2"/>
          <a:srcRect l="40625" t="4744" r="14843" b="25991"/>
          <a:stretch>
            <a:fillRect/>
          </a:stretch>
        </p:blipFill>
        <p:spPr>
          <a:xfrm>
            <a:off x="571472" y="714356"/>
            <a:ext cx="8285865" cy="57150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прямой</a:t>
            </a:r>
            <a:endParaRPr lang="ru-RU" sz="3200" dirty="0">
              <a:latin typeface="Bookman Old Style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285852" y="785795"/>
          <a:ext cx="1714512" cy="442540"/>
        </p:xfrm>
        <a:graphic>
          <a:graphicData uri="http://schemas.openxmlformats.org/presentationml/2006/ole">
            <p:oleObj spid="_x0000_s53250" name="Формула" r:id="rId3" imgW="609480" imgH="164880" progId="Equation.3">
              <p:embed/>
            </p:oleObj>
          </a:graphicData>
        </a:graphic>
      </p:graphicFrame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3428992" y="642919"/>
          <a:ext cx="2219333" cy="547506"/>
        </p:xfrm>
        <a:graphic>
          <a:graphicData uri="http://schemas.openxmlformats.org/presentationml/2006/ole">
            <p:oleObj spid="_x0000_s53251" name="Формула" r:id="rId4" imgW="736560" imgH="190440" progId="Equation.3">
              <p:embed/>
            </p:oleObj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1571604" y="2143116"/>
          <a:ext cx="6164260" cy="1370005"/>
        </p:xfrm>
        <a:graphic>
          <a:graphicData uri="http://schemas.openxmlformats.org/presentationml/2006/ole">
            <p:oleObj spid="_x0000_s53252" name="Формула" r:id="rId5" imgW="2006280" imgH="482400" progId="Equation.3">
              <p:embed/>
            </p:oleObj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1000100" y="1214422"/>
          <a:ext cx="7207244" cy="624249"/>
        </p:xfrm>
        <a:graphic>
          <a:graphicData uri="http://schemas.openxmlformats.org/presentationml/2006/ole">
            <p:oleObj spid="_x0000_s53253" name="Формула" r:id="rId6" imgW="2514600" imgH="228600" progId="Equation.3">
              <p:embed/>
            </p:oleObj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428596" y="3714752"/>
          <a:ext cx="8515350" cy="568325"/>
        </p:xfrm>
        <a:graphic>
          <a:graphicData uri="http://schemas.openxmlformats.org/presentationml/2006/ole">
            <p:oleObj spid="_x0000_s53254" name="Формула" r:id="rId7" imgW="3162240" imgH="228600" progId="Equation.3">
              <p:embed/>
            </p:oleObj>
          </a:graphicData>
        </a:graphic>
      </p:graphicFrame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696913" y="4500563"/>
          <a:ext cx="8242300" cy="568325"/>
        </p:xfrm>
        <a:graphic>
          <a:graphicData uri="http://schemas.openxmlformats.org/presentationml/2006/ole">
            <p:oleObj spid="_x0000_s53255" name="Формула" r:id="rId8" imgW="3060360" imgH="228600" progId="Equation.3">
              <p:embed/>
            </p:oleObj>
          </a:graphicData>
        </a:graphic>
      </p:graphicFrame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2357422" y="5357826"/>
          <a:ext cx="4844421" cy="1007538"/>
        </p:xfrm>
        <a:graphic>
          <a:graphicData uri="http://schemas.openxmlformats.org/presentationml/2006/ole">
            <p:oleObj spid="_x0000_s53256" name="Формула" r:id="rId9" imgW="9014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Расположение прямой относительно системы координат</a:t>
            </a:r>
            <a:endParaRPr lang="ru-RU" dirty="0"/>
          </a:p>
        </p:txBody>
      </p:sp>
      <p:pic>
        <p:nvPicPr>
          <p:cNvPr id="3" name="Рисунок 2" descr="уравнеПр.png"/>
          <p:cNvPicPr>
            <a:picLocks noChangeAspect="1"/>
          </p:cNvPicPr>
          <p:nvPr/>
        </p:nvPicPr>
        <p:blipFill>
          <a:blip r:embed="rId2"/>
          <a:srcRect l="21875" t="7717" r="10156"/>
          <a:stretch>
            <a:fillRect/>
          </a:stretch>
        </p:blipFill>
        <p:spPr>
          <a:xfrm>
            <a:off x="357158" y="1214422"/>
            <a:ext cx="8592790" cy="5466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466</Words>
  <Application>Microsoft Office PowerPoint</Application>
  <PresentationFormat>Экран (4:3)</PresentationFormat>
  <Paragraphs>52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Тема Office</vt:lpstr>
      <vt:lpstr>Формула</vt:lpstr>
      <vt:lpstr>Microsoft Equation 3.0</vt:lpstr>
      <vt:lpstr>Декартовы координаты на плоскости</vt:lpstr>
      <vt:lpstr>Теория</vt:lpstr>
      <vt:lpstr>Уравнение фигуры</vt:lpstr>
      <vt:lpstr>Выведем уравнение прямой</vt:lpstr>
      <vt:lpstr>Выведем уравнение прямой</vt:lpstr>
      <vt:lpstr>Выведем уравнение прямой</vt:lpstr>
      <vt:lpstr>Выведем уравнение прямой</vt:lpstr>
      <vt:lpstr>Выведем уравнение прямой</vt:lpstr>
      <vt:lpstr>Расположение прямой относительно системы координат</vt:lpstr>
      <vt:lpstr>Угловой коэффициент прямой</vt:lpstr>
      <vt:lpstr>Угловой коэффициент прямой</vt:lpstr>
      <vt:lpstr>Уравнение прямой, проходящей через точку М (х0; у0 )</vt:lpstr>
      <vt:lpstr>Уравнение прямой, проходящей через точки М (х1; у1) и N (х2; у2)</vt:lpstr>
      <vt:lpstr>Взаимное расположение прямых</vt:lpstr>
      <vt:lpstr>Взаимное расположение прямой и окружности</vt:lpstr>
      <vt:lpstr>Расстояние от точки до прямой</vt:lpstr>
      <vt:lpstr>Решение задач</vt:lpstr>
      <vt:lpstr>Слайд 18</vt:lpstr>
      <vt:lpstr>Слайд 19</vt:lpstr>
      <vt:lpstr>Слайд 20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Декартовы координаты на плоскости</dc:title>
  <dc:creator>Юля</dc:creator>
  <cp:lastModifiedBy>Юля</cp:lastModifiedBy>
  <cp:revision>76</cp:revision>
  <dcterms:created xsi:type="dcterms:W3CDTF">2020-04-09T04:44:57Z</dcterms:created>
  <dcterms:modified xsi:type="dcterms:W3CDTF">2020-04-28T09:43:07Z</dcterms:modified>
</cp:coreProperties>
</file>