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300" r:id="rId3"/>
    <p:sldId id="257" r:id="rId4"/>
    <p:sldId id="299" r:id="rId5"/>
    <p:sldId id="285" r:id="rId6"/>
    <p:sldId id="287" r:id="rId7"/>
    <p:sldId id="294" r:id="rId8"/>
    <p:sldId id="288" r:id="rId9"/>
    <p:sldId id="295" r:id="rId10"/>
    <p:sldId id="258" r:id="rId11"/>
    <p:sldId id="29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97" r:id="rId37"/>
    <p:sldId id="289" r:id="rId38"/>
    <p:sldId id="290" r:id="rId39"/>
    <p:sldId id="291" r:id="rId40"/>
    <p:sldId id="292" r:id="rId41"/>
    <p:sldId id="293" r:id="rId42"/>
    <p:sldId id="301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93F0F-C13C-495E-B8A7-81A72F116AA2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24FBE-9DB4-4B61-AD33-27FF85FE9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3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8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397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24FBE-9DB4-4B61-AD33-27FF85FE91A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98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53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7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0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5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20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7401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22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976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4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53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7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0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04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69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31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9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0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2EE32-1D99-45F6-9EB5-2D8BB66438E8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720840-848A-42E7-AD95-41A8731E7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0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#Par699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2416" y="1052736"/>
            <a:ext cx="677917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Заседание РМО учителей математики Сретенского района</a:t>
            </a:r>
          </a:p>
          <a:p>
            <a:pPr algn="r"/>
            <a:r>
              <a:rPr lang="ru-RU" dirty="0" smtClean="0"/>
              <a:t>29.01.2014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7" y="1412776"/>
            <a:ext cx="7058744" cy="4498446"/>
          </a:xfrm>
        </p:spPr>
        <p:txBody>
          <a:bodyPr>
            <a:normAutofit/>
          </a:bodyPr>
          <a:lstStyle/>
          <a:p>
            <a:r>
              <a:rPr lang="ru-RU" dirty="0"/>
              <a:t>Приказ Министерства труда и социальной защиты РФ №544н 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 датирован 18 октября 2013 года.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Приказ утверждает, что профессиональный стандарт применяется работодателями при формировании кадровой политики и в управлении персоналом, при организации обучения и аттестации работников, заключении трудовых договоров, разработке должностных инструкций и установлении систем оплаты труда с </a:t>
            </a:r>
            <a:r>
              <a:rPr lang="ru-RU" b="1" dirty="0"/>
              <a:t>1 января 2015 года.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Приказ зарегистрирован Минюстом России 6 декабря 2013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Дорожная карта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180020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Широкое обсуждение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15816" y="1677081"/>
            <a:ext cx="2234208" cy="14021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dirty="0" smtClean="0"/>
              <a:t>Апробация на пилотных площадках и доработка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1788414"/>
            <a:ext cx="180020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Внедрение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7524" y="3429000"/>
            <a:ext cx="2304256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психологической готовности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32820" y="3392646"/>
            <a:ext cx="180020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новой процедуры аттестации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4825771"/>
            <a:ext cx="252028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Устранение несогласованности в НПБ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40152" y="3079182"/>
            <a:ext cx="2664296" cy="13579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Модернизация системы подготовки и переподготовки педагогов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60132" y="4890476"/>
            <a:ext cx="3276364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материально-технических и финансовых условий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3"/>
          </p:cNvCxnSpPr>
          <p:nvPr/>
        </p:nvCxnSpPr>
        <p:spPr>
          <a:xfrm flipV="1">
            <a:off x="2339752" y="2132856"/>
            <a:ext cx="576064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150024" y="2132856"/>
            <a:ext cx="1294184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2"/>
            <a:endCxn id="7" idx="0"/>
          </p:cNvCxnSpPr>
          <p:nvPr/>
        </p:nvCxnSpPr>
        <p:spPr>
          <a:xfrm>
            <a:off x="1439652" y="26369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2"/>
            <a:endCxn id="8" idx="0"/>
          </p:cNvCxnSpPr>
          <p:nvPr/>
        </p:nvCxnSpPr>
        <p:spPr>
          <a:xfrm>
            <a:off x="4032920" y="3079183"/>
            <a:ext cx="0" cy="313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2"/>
          </p:cNvCxnSpPr>
          <p:nvPr/>
        </p:nvCxnSpPr>
        <p:spPr>
          <a:xfrm>
            <a:off x="4032920" y="4544774"/>
            <a:ext cx="0" cy="28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2"/>
          </p:cNvCxnSpPr>
          <p:nvPr/>
        </p:nvCxnSpPr>
        <p:spPr>
          <a:xfrm>
            <a:off x="7344308" y="2724518"/>
            <a:ext cx="36004" cy="354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2"/>
          </p:cNvCxnSpPr>
          <p:nvPr/>
        </p:nvCxnSpPr>
        <p:spPr>
          <a:xfrm flipH="1">
            <a:off x="7236296" y="4437111"/>
            <a:ext cx="36004" cy="432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3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профессиональной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Дошкольное образование                                         </a:t>
            </a:r>
          </a:p>
          <a:p>
            <a:r>
              <a:rPr lang="ru-RU" dirty="0"/>
              <a:t>Начальное общее образование                                    </a:t>
            </a:r>
          </a:p>
          <a:p>
            <a:r>
              <a:rPr lang="ru-RU" dirty="0"/>
              <a:t>Основное общее образование                                     </a:t>
            </a:r>
          </a:p>
          <a:p>
            <a:r>
              <a:rPr lang="ru-RU" dirty="0"/>
              <a:t>Среднее общее образование </a:t>
            </a:r>
          </a:p>
        </p:txBody>
      </p:sp>
    </p:spTree>
    <p:extLst>
      <p:ext uri="{BB962C8B-B14F-4D97-AF65-F5344CB8AC3E}">
        <p14:creationId xmlns:p14="http://schemas.microsoft.com/office/powerpoint/2010/main" val="1339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занятий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531629"/>
              </p:ext>
            </p:extLst>
          </p:nvPr>
        </p:nvGraphicFramePr>
        <p:xfrm>
          <a:off x="1115618" y="1700808"/>
          <a:ext cx="6984774" cy="38884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69564"/>
                <a:gridCol w="2282606"/>
                <a:gridCol w="1064491"/>
                <a:gridCol w="2468113"/>
              </a:tblGrid>
              <a:tr h="1110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Преподаватели в средней школе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Персонал дошкольного воспитания и образования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1110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Преподаватели в системе специального образования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Преподавательский персонал специального обучения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1110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Преподавательский персонал начального образования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555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(код ОКЗ </a:t>
                      </a:r>
                      <a:r>
                        <a:rPr lang="ru-RU" sz="1400" u="none" strike="noStrike">
                          <a:effectLst/>
                          <a:hlinkClick r:id="rId2" action="ppaction://hlinkfile" tooltip="Ссылка на текущий документ"/>
                        </a:rPr>
                        <a:t>&lt;1&gt;</a:t>
                      </a:r>
                      <a:r>
                        <a:rPr lang="ru-RU" sz="1400">
                          <a:effectLst/>
                        </a:rPr>
                        <a:t>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(наименование)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(код ОКЗ)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(наименование)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5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504056"/>
          </a:xfrm>
        </p:spPr>
        <p:txBody>
          <a:bodyPr>
            <a:noAutofit/>
          </a:bodyPr>
          <a:lstStyle/>
          <a:p>
            <a:pPr algn="r"/>
            <a:r>
              <a:rPr lang="ru-RU" sz="1800" dirty="0"/>
              <a:t>Описание трудовых функций, входящих</a:t>
            </a:r>
            <a:br>
              <a:rPr lang="ru-RU" sz="1800" dirty="0"/>
            </a:br>
            <a:r>
              <a:rPr lang="ru-RU" sz="1800" dirty="0"/>
              <a:t>в профессиональный стандарт (функциональная карта вида</a:t>
            </a:r>
            <a:br>
              <a:rPr lang="ru-RU" sz="1800" dirty="0"/>
            </a:br>
            <a:r>
              <a:rPr lang="ru-RU" sz="1800" dirty="0"/>
              <a:t>профессиональной деятельности)</a:t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524267"/>
              </p:ext>
            </p:extLst>
          </p:nvPr>
        </p:nvGraphicFramePr>
        <p:xfrm>
          <a:off x="179511" y="980729"/>
          <a:ext cx="8507290" cy="60871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1757"/>
                <a:gridCol w="2382008"/>
                <a:gridCol w="595502"/>
                <a:gridCol w="3424136"/>
                <a:gridCol w="595502"/>
                <a:gridCol w="978385"/>
              </a:tblGrid>
              <a:tr h="19207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Обобщенные трудовые функции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Трудовые функции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квалификации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код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уровень (подуровень) квалификации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384148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A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 образования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Общепедагогическая функция. Обучение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A/01.6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255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Воспитательная деятельность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A/02.6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1665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Развивающая деятельность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A/03.6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576223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Педагогическая деятельность по проектированию и реализации основных общеобразовательных программ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5 - 6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Педагогическая деятельность по реализации программ дошкольного образования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B/01.5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639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Педагогическая деятельность по реализации программ начального общего образования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B/02.6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768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Педагогическая деятельность по реализации программ основного и среднего общего образования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B/03.6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384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Модуль "Предметное обучение. Математика"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B/04.6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  <a:tr h="384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Модуль "Предметное обучение. Русский язык"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B/05.6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98" marR="431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2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Обобщенная трудовая функция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5686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621480"/>
              </p:ext>
            </p:extLst>
          </p:nvPr>
        </p:nvGraphicFramePr>
        <p:xfrm>
          <a:off x="2051720" y="5805264"/>
          <a:ext cx="6120765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070"/>
                <a:gridCol w="454469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Возможные наименования должностей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Учитель,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Воспитатель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66133"/>
              </p:ext>
            </p:extLst>
          </p:nvPr>
        </p:nvGraphicFramePr>
        <p:xfrm>
          <a:off x="1259632" y="479152"/>
          <a:ext cx="7344816" cy="5120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76035"/>
                <a:gridCol w="5468781"/>
              </a:tblGrid>
              <a:tr h="21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Требования к образованию и обучению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574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Требования к опыту практической работы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Требования к опыту практической работы не предъявляются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21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Особые условия допуска к работе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 педагогической деятельности не допускаются лица: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имеющие заболевания, предусмотренные установленным перечнем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0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Общепедагогическая функция. Обучение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152548"/>
              </p:ext>
            </p:extLst>
          </p:nvPr>
        </p:nvGraphicFramePr>
        <p:xfrm>
          <a:off x="457200" y="1700805"/>
          <a:ext cx="8229600" cy="46805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8496"/>
                <a:gridCol w="6851104"/>
              </a:tblGrid>
              <a:tr h="445765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Трудовые действия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Разработка и реализация программ учебных дисциплин в рамках основной общеобразовательной программы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891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Осуществление профессиональной деятельности в соответствии с требованиями федеральных государственных образовательных стандартов дошкольного, начального общего, основного общего, среднего общего образования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668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Участие в разработке и реализации программы развития образовательной организации в целях создания безопасной и комфортной образовательной среды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222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Планирование и проведение учебных занятий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445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Систематический анализ эффективности учебных занятий и подходов к обучению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668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222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Формирование универсальных учебных действий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445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Формирование навыков, связанных с информационно-коммуникационными технологиями (далее - ИКТ)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222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Формирование мотивации к обучению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445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Объективная оценка знаний обучающихся на основе тестирования и других методов контроля в соответствии с реальными учебными возможностями детей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6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454658"/>
              </p:ext>
            </p:extLst>
          </p:nvPr>
        </p:nvGraphicFramePr>
        <p:xfrm>
          <a:off x="457200" y="476672"/>
          <a:ext cx="8229600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/>
                <a:gridCol w="6923112"/>
              </a:tblGrid>
              <a:tr h="682636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Необходимые умения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Владеть формами и методами обучения, в том числе выходящими за рамки учебных занятий: проектная деятельность, лабораторные эксперименты, полевая практика и т.п.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455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Объективно оценивать знания обучающихся на основе тестирования и других методов контроля в соответствии с реальными учебными возможностями детей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682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Разрабатывать (осваивать) и применять современные психолого-педагогические технологии, основанные на знании законов развития личности и поведения в реальной и виртуальной среде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137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Использовать и апробировать специальные подходы к обучению в целях включения в образовательный процесс всех обучающихся, в том числе с особыми потребностями в образовании: обучающихся, проявивших выдающиеся способности; обучающихся, для которых русский язык не является родным; обучающихся с ограниченными возможностями здоровья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820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Владеть ИКТ-компетентностями: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общепользовательская ИКТ-компетентность;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общепедагогическая ИКТ-компетентность;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предметно-педагогическая ИКТ-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компетентность (отражающая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профессиональную ИКТ-компетентность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соответствующей области человеческой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деятельности)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910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Организовывать различные виды внеурочной деятельности: игровую, учебно-исследовательскую, художественно-продуктивную, культурно-досуговую с учетом возможностей образовательной организации, места жительства и историко-культурного своеобразия региона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51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55658"/>
              </p:ext>
            </p:extLst>
          </p:nvPr>
        </p:nvGraphicFramePr>
        <p:xfrm>
          <a:off x="457200" y="692698"/>
          <a:ext cx="8229600" cy="5101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2472"/>
                <a:gridCol w="7067128"/>
              </a:tblGrid>
              <a:tr h="694717">
                <a:tc row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Необходимые знания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Преподаваемый предмет в пределах требований федеральных государственных образовательных стандартов и основной общеобразовательной программы, его истории и места в мировой культуре и науке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521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История, теория, закономерности и принципы построения и функционирования образовательных систем, роль и место образования в жизни личности и общества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694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Основные закономерности возрастного развития, стадии и кризисы развития, социализация личности, индикаторы индивидуальных особенностей траекторий жизни, их возможные девиации, а также основы их психодиагностики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347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психодидактики, поликультурного образования, закономерностей поведения в социальных сетях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347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Пути достижения образовательных результатов и способы оценки результатов обучения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347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методики преподавания, основные принципы деятельностного подхода, виды и приемы современных педагогических технологий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73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Рабочая программа и методика обучения по данному предмету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215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Приоритетные направления развития образовательной системы Российской Федерации, законов и иных нормативных правовых актов, регламентирующих образовательную деятельность в Российской Федерации, нормативных документов по вопросам обучения и воспитания детей и молодежи, федеральных государственных образовательных стандартов дошкольного, начального общего, основного общего, среднего общего образования, законодательства о правах ребенка, трудового законодательства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347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Нормативные документы по вопросам обучения и воспитания детей и молодежи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73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Конвенция о правах ребенка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  <a:tr h="173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Трудовое законодательство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220" marR="402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0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За поворотом, в глубине</a:t>
            </a:r>
          </a:p>
          <a:p>
            <a:pPr marL="0" indent="0" algn="ctr">
              <a:buNone/>
            </a:pPr>
            <a:r>
              <a:rPr lang="ru-RU" i="1" dirty="0" smtClean="0"/>
              <a:t>Лесного лога, </a:t>
            </a:r>
          </a:p>
          <a:p>
            <a:pPr marL="0" indent="0" algn="ctr">
              <a:buNone/>
            </a:pPr>
            <a:r>
              <a:rPr lang="ru-RU" i="1" dirty="0" smtClean="0"/>
              <a:t>Готово будущее мне</a:t>
            </a:r>
          </a:p>
          <a:p>
            <a:pPr marL="0" indent="0" algn="ctr">
              <a:buNone/>
            </a:pPr>
            <a:r>
              <a:rPr lang="ru-RU" i="1" dirty="0" smtClean="0"/>
              <a:t>Верней залога.</a:t>
            </a:r>
          </a:p>
          <a:p>
            <a:pPr marL="0" indent="0" algn="ctr">
              <a:buNone/>
            </a:pPr>
            <a:r>
              <a:rPr lang="ru-RU" i="1" dirty="0" smtClean="0"/>
              <a:t>Его уже не втянешь в спор</a:t>
            </a:r>
          </a:p>
          <a:p>
            <a:pPr marL="0" indent="0" algn="ctr">
              <a:buNone/>
            </a:pPr>
            <a:r>
              <a:rPr lang="ru-RU" i="1" dirty="0" smtClean="0"/>
              <a:t>И не заластишь.</a:t>
            </a:r>
          </a:p>
          <a:p>
            <a:pPr marL="0" indent="0" algn="ctr">
              <a:buNone/>
            </a:pPr>
            <a:r>
              <a:rPr lang="ru-RU" i="1" dirty="0" smtClean="0"/>
              <a:t>Оно распахнуто, как бор,</a:t>
            </a:r>
          </a:p>
          <a:p>
            <a:pPr marL="0" indent="0" algn="ctr">
              <a:buNone/>
            </a:pPr>
            <a:r>
              <a:rPr lang="ru-RU" i="1" dirty="0" smtClean="0"/>
              <a:t>Все вглубь, все настежь.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1914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17332" y="3710781"/>
          <a:ext cx="6109335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6980"/>
                <a:gridCol w="487235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Другие характеристики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8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Воспитательная деятельность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493218"/>
              </p:ext>
            </p:extLst>
          </p:nvPr>
        </p:nvGraphicFramePr>
        <p:xfrm>
          <a:off x="457200" y="1737201"/>
          <a:ext cx="8229600" cy="4086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/>
                <a:gridCol w="6923112"/>
              </a:tblGrid>
              <a:tr h="272090">
                <a:tc row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Трудовые действия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Регулирование поведения обучающихся для обеспечения безопасной образовательной среды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Реализация современных, в том числе интерактивных, форм и методов воспитательной работы, используя их как на занятии, так и во внеурочной деятельности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Постановка воспитательных целей, способствующих развитию обучающихся, независимо от их способностей и характера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Определение и принятие четких правил поведения обучающимися в соответствии с уставом образовательной организации и правилами внутреннего распорядка образовательной организации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136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Проектирование и реализация воспитательных программ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Реализация воспитательных возможностей различных видов деятельности ребенка (учебной, игровой, трудовой, спортивной, художественной и т.д.)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Проектирование ситуаций и событий, развивающих эмоционально-ценностную сферу ребенка (культуру переживаний и ценностные ориентации ребенка)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Помощь и поддержка в организации деятельности ученических органов самоуправления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Создание, поддержание уклада, атмосферы и традиций жизни образовательной организации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680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Формирование толерантности и навыков поведения в изменяющейся поликультурной среде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Использование конструктивных воспитательных усилий родителей (законных представителей) обучающихся, помощь семье в решении вопросов воспитания ребенка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1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628741"/>
          <a:ext cx="8229600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272090"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умения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Строить воспитательную деятельность с учетом культурных различий детей, половозрастных и индивидуальных особенностей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136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Общаться с детьми, признавать их достоинство, понимая и принимая их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Создавать в учебных группах (классе, кружке, секции и т.п.) разновозрастные детско-взрослые общности обучающихся, их родителей (законных представителей) и педагогических работников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Управлять учебными группами с целью вовлечения обучающихся в процесс обучения и воспитания, мотивируя их учебно-познавательную деятельность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Анализировать реальное состояние дел в учебной группе, поддерживать в детском коллективе деловую, дружелюбную атмосферу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Защищать достоинство и интересы обучающихся, помогать детям, оказавшимся в конфликтной ситуации и/или неблагоприятных условиях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Находить ценностный аспект учебного знания и информации обеспечивать его понимание и переживание обучающимися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136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Владеть методами организации экскурсий, походов и экспедиций и т.п.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Сотрудничать с другими педагогическими работниками и другими специалистами в решении воспитательных задач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88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375489"/>
              </p:ext>
            </p:extLst>
          </p:nvPr>
        </p:nvGraphicFramePr>
        <p:xfrm>
          <a:off x="457200" y="2423001"/>
          <a:ext cx="8229600" cy="2856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/>
                <a:gridCol w="6923112"/>
              </a:tblGrid>
              <a:tr h="408136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знания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законодательства о правах ребенка, законы в сфере образования и федеральные государственные образовательные стандарты общего образования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История, теория, закономерности и принципы построения и функционирования образовательных (педагогических) систем, роль и место образования в жизни личности и общества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психодидактики, поликультурного образования, закономерностей поведения в социальных сетях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544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Основные закономерности возрастного развития, стадии и кризисы развития и социализации личности, индикаторы и индивидуальные особенности траекторий жизни и их возможные девиации, приемы их диагностики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272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Научное представление о результатах образования, путях их достижения и способах оценки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40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методики воспитательной работы, основные принципы деятельностного подхода, виды и приемы современных педагогических технологий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  <a:tr h="544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Нормативные правовые, руководящие и инструктивные документы, регулирующие организацию и проведение мероприятий за пределами территории образовательной организации (экскурсий, походов и экспедиций)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14" marR="425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2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17332" y="3710781"/>
          <a:ext cx="6109335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9870"/>
                <a:gridCol w="460946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Другие характеристики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8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Развивающая деятельность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53809" y="1600201"/>
          <a:ext cx="7836382" cy="4525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8191"/>
                <a:gridCol w="3918191"/>
              </a:tblGrid>
              <a:tr h="258626">
                <a:tc row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Трудовые действия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Выявление в ходе наблюдения поведенческих и личностных проблем обучающихся, связанных с особенностями их развития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Оценка параметров и проектирование психологически безопасной и комфортной образовательной среды, разработка программ профилактики различных форм насилия в школе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Применение инструментария и методов диагностики и оценки показателей уровня и динамики развития ребенка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1034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 одаренные дети, социально уязвимые дети, дети, попавшие в трудные жизненные ситуации, дети-мигранты, дети-сироты, дети с особыми образовательными потребностями (аутисты, дети с синдромом дефицита внимания и гиперактивностью и др.), дети с ограниченными возможностями здоровья, дети с девиациями поведения, дети с зависимостью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129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Оказание адресной помощи обучающимся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Взаимодействие с другими специалистами в рамках психолого-медико-педагогического консилиума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Освоение и адекватное применение специальных технологий и методов, позволяющих проводить коррекционно-развивающую работу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64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64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Формирование и реализация программ развития универсальных учебных действий, образцов и ценностей социального поведения, навыков поведения в мире виртуальной реальности и социальных сетях, формирование толерантности и позитивных образцов поликультурного общения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Формирование системы регуляции поведения и деятельности обучающихся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9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217261"/>
          <a:ext cx="8229600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543208"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умения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Владеть профессиональной установкой на оказание помощи любому ребенку вне зависимости от его реальных учебных возможностей, особенностей в поведении, состояния психического и физического здоровья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Использовать в практике своей работы психологические подходы: культурно-исторический, деятельностный и развивающий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407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Осуществлять (совместно с психологом и другими специалистами) психолого-педагогическое сопровождение основных общеобразовательных программ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Понимать документацию специалистов (психологов, дефектологов, логопедов и т.д.)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Составить (совместно с психологом и другими специалистами) психолого-педагогическую характеристику (портрет) личности обучающегося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543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Разрабатывать и реализовывать индивидуальные образовательные маршруты, индивидуальные программы развития и индивидуально-ориентированные образовательные программы с учетом личностных и возрастных особенностей обучающихся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Владеть стандартизированными методами психодиагностики личностных характеристик и возрастных особенностей обучающихся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543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Оценивать образовательные результаты: формируемые в преподаваемом предмете предметные и метапредметные компетенции, а также осуществлять (совместно с психологом) мониторинг личностных характеристик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135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Формировать детско-взрослые сообщества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7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834481"/>
          <a:ext cx="8229600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135802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знания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Педагогические закономерности организации образовательного процесса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Законы развития личности и проявления личностных свойств, психологические законы периодизации и кризисов развития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135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Теория и технологии учета возрастных особенностей обучающихся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407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Закономерности формирования детско-взрослых сообществ, их социально-психологических особенности и закономерности развития детских и подростковых сообществ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Основные закономерности семейных отношений, позволяющие эффективно работать с родительской общественностью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психодиагностики и основные признаки отклонения в развитии детей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Социально-психологические особенности и закономерности развития детско-взрослых сообществ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  <a:tr h="2716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Другие характеристики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438" marR="424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61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228998"/>
          </a:xfrm>
        </p:spPr>
        <p:txBody>
          <a:bodyPr>
            <a:normAutofit/>
          </a:bodyPr>
          <a:lstStyle/>
          <a:p>
            <a:r>
              <a:rPr lang="ru-RU" sz="2000" dirty="0"/>
              <a:t>Педагогическая деятельность по проектированию и реализации основных образовательных программ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068939"/>
              </p:ext>
            </p:extLst>
          </p:nvPr>
        </p:nvGraphicFramePr>
        <p:xfrm>
          <a:off x="1403648" y="1417638"/>
          <a:ext cx="6109335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700"/>
                <a:gridCol w="457263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Возможные наименования должностей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Учитель,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Воспитатель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564620"/>
              </p:ext>
            </p:extLst>
          </p:nvPr>
        </p:nvGraphicFramePr>
        <p:xfrm>
          <a:off x="1403648" y="1916832"/>
          <a:ext cx="6109335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700"/>
                <a:gridCol w="457263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Требования к образованию и обучению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Высшее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Требования к опыту практической работы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Требования к опыту практической работы не предъявляются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Особые условия допуска к работе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 педагогической деятельности не допускаются лица: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имеющие заболевания, предусмотренные установленным перечнем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14529" y="165330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82913"/>
              </p:ext>
            </p:extLst>
          </p:nvPr>
        </p:nvGraphicFramePr>
        <p:xfrm>
          <a:off x="611560" y="4581128"/>
          <a:ext cx="82296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9986"/>
                <a:gridCol w="3434807"/>
                <a:gridCol w="3434807"/>
              </a:tblGrid>
              <a:tr h="269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 документа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Код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 базовой группы, должности (профессии) или специальности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ОКЗ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Преподаватели в средней школе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Преподаватели в системе специального образования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3310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Преподавательский персонал начального образования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Персонал дошкольного воспитания и образования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Преподавательский персонал специального обучения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269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ЕКС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Воспитатель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  <a:tr h="1348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ОКСО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050000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Образование и педагогика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148" marR="42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94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Педагогическая деятельность по реализации программ дошкольного </a:t>
            </a:r>
            <a:r>
              <a:rPr lang="ru-RU" dirty="0" smtClean="0"/>
              <a:t>образования</a:t>
            </a:r>
          </a:p>
          <a:p>
            <a:r>
              <a:rPr lang="ru-RU" dirty="0"/>
              <a:t>Педагогическая деятельность по реализации программ начального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5676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Утвержден и начнет работать с 1 января 2015 года профессиональный стандарт "Педагог (педагогическая деятельность в сфере дошкольного, начального общего, основного общего, среднего общего образования) (воспитатель, учитель)".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Педагогическая деятельность по реализации программ основного и среднего общего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654210"/>
              </p:ext>
            </p:extLst>
          </p:nvPr>
        </p:nvGraphicFramePr>
        <p:xfrm>
          <a:off x="457200" y="1700806"/>
          <a:ext cx="8229600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2472"/>
                <a:gridCol w="7067128"/>
              </a:tblGrid>
              <a:tr h="383839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Трудовые действия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Формирование общекультурных компетенций и понимания места предмета в общей картине мира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575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Определение на основе анализа учебной деятельности обучающегося оптимальных (в том или ином предметном образовательном контексте) способов его обучения и развития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115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Определение совместно с обучающимся, его родителями (законными представителями), другими участниками образовательного процесса (педагог-психолог, учитель-дефектолог, методист и т.д.) зоны его ближайшего развития, разработка и реализация (при необходимости) индивидуального образовательного маршрута и индивидуальной программы развития обучающихся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115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Планирование специализированного образовательного процесса для группы, класса и/или отдельных контингентов обучающихся с выдающимися способностями и/или особыми образовательными потребностями на основе имеющихся типовых программ и собственных разработок с учетом специфики состава обучающихся, уточнение и модификация планирования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575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Применение специальных языковых программ (в том числе русского как иностранного), программ повышения языковой культуры и развития навыков поликультурного общения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386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Совместное с учащимися использование иноязычных источников информации, инструментов перевода, произношения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383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олимпиад, конференций, турниров математических и лингвистических игр в школе и др.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9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128402"/>
              </p:ext>
            </p:extLst>
          </p:nvPr>
        </p:nvGraphicFramePr>
        <p:xfrm>
          <a:off x="667818" y="1600200"/>
          <a:ext cx="7808364" cy="560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3902"/>
                <a:gridCol w="6424462"/>
              </a:tblGrid>
              <a:tr h="258626">
                <a:tc rowSpan="1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Необходимые умения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Применять современные образовательные технологии, включая информационные, а также цифровые образовательные ресурсы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51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Проводить учебные занятия, опираясь на достижения в области педагогической и психологической наук, возрастной физиологии и школьной гигиены, а также современных информационных технологий и методик обучения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Планировать и осуществлять учебный процесс в соответствии с основной общеобразовательной программой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Разрабатывать рабочую программу по предмету, курсу на основе примерных основных общеобразовательных программ и обеспечивать ее выполнение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Организовать самостоятельную деятельность обучающихся, в том числе исследовательскую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Разрабатывать и реализовывать проблемное обучение, осуществлять связь обучения по предмету (курсу, программе) с практикой, обсуждать с обучающимися актуальные события современности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Осуществлять контрольно-оценочную деятельность в образовательном процессе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51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Использовать современные способы оценивания в условиях информационно-коммуникационных технологий (ведение электронных форм документации, в том числе электронного журнала и дневников обучающихся)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51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Использовать разнообразные формы, приемы, методы и средства обучения, в том числе по индивидуальным учебным планам, ускоренным курсам в рамках федеральных государственных образовательных стандартов основного общего образования и среднего общего образования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Владеть основами работы с текстовыми редакторами, электронными таблицами, электронной почтой и браузерами, мультимедийным оборудованием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129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Владеть методами убеждения, аргументации своей позиции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387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Устанавливать контакты с обучающимися разного возраста и их родителями (законными представителями), другими педагогическими и иными работниками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Владеть технологиями диагностики причин конфликтных ситуаций, их профилактики и разрешения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410" marR="404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2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491581"/>
          <a:ext cx="8229600" cy="288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545157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знания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общетеоретических дисциплин в объеме, необходимых для решения педагогических, научно-методических и организационно-управленческих задач (педагогика, психология, возрастная физиология; школьная гигиена; методика преподавания предмета)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13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Программы и учебники по преподаваемому предмету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545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Теория и методы управления образовательными системами, методика учебной и воспитательной работы, требования к оснащению и оборудованию учебных кабинетов и подсобных помещений к ним, средства обучения и их дидактические возможности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408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Современные педагогические технологии реализации компетентностного подхода с учетом возрастных и индивидуальных особенностей обучающихся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27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Методы и технологии поликультурного, дифференцированного и развивающего обучения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13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экологии, экономики, социологии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13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Правила внутреннего распорядка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27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Правила по охране труда и требования к безопасности образовательной среды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  <a:tr h="272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Другие характеристики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590" marR="425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78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Модуль "Предметное обучение. Математика"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392833" y="1310482"/>
          <a:ext cx="4358334" cy="541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9167"/>
                <a:gridCol w="2179167"/>
              </a:tblGrid>
              <a:tr h="143681">
                <a:tc rowSpan="2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Трудовые действия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способности к логическому рассуждению и коммуникации, установки на использование этой способности, на ее ценность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способности к постижению основ математических моделей реального объекта или процесса, готовности к применению моделирования для построения объектов и процессов, определения или предсказания их свойств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конкретных знаний, умений и навыков в области математики и информатики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внутренней (мысленной) модели математической ситуации (включая пространственный образ)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у обучающихся умения проверять математическое доказательство, приводить опровергающий пример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у обучающихся умения выделять подзадачи в задаче, перебирать возможные варианты объектов и действий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у обучающихся умения пользоваться заданной математической моделью, в частности, формулой, геометрической конфигурацией, алгоритмом, оценивать возможный результат моделирования (например - вычисления)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материальной и информационной образовательной среды, содействующей развитию математических способностей каждого ребенка и реализующей принципы современной педагогики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у обучающихся умения применять средства информационно-коммуникационных технологий в решении задачи там, где это эффективно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способности преодолевать интеллектуальные трудности, решать принципиально новые задачи, проявлять уважение к интеллектуальному труду и его результатам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Сотрудничество с другими учителями математики и информатики, физики, экономики, языков и др.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71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Развитие инициативы обучающихся по использованию математики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Профессиональное использование элементов информационной образовательной среды с учетом возможностей применения новых элементов такой среды, отсутствующих в конкретной образовательной организации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Использование в работе с детьми информационных ресурсов, в том числе ресурсов дистанционного обучения, помощь детям в освоении и самостоятельном использовании этих ресурсов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Содействие в подготовке обучающихся к участию в математических олимпиадах, конкурсах, исследовательских проектах, интеллектуальных марафонах, шахматных турнирах и ученических конференциях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и поддержание высокой мотивации и развитие способности обучающихся к занятиям математикой, предоставление им подходящих заданий, ведение кружков, факультативных и элективных курсов для желающих и эффективно работающих в них обучающихся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Предоставление информации о дополнительном образовании, возможности углубленного изучения математики в других образовательных и иных организациях, в том числе с применением дистанционных образовательных технологий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Консультирование обучающихся по выбору профессий и специальностей, где особо необходимы знания математики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Содействие формированию у обучающихся позитивных эмоций от математической деятельности, в том числе от нахождения ошибки в своих построениях как источника улучшения и нового понимания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Выявление совместно с обучающимися недостоверных и малоправдоподобных данных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позитивного отношения со стороны всех обучающихся к интеллектуальным достижениям одноклассников независимо от абсолютного уровня этого достижения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143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Формирование представлений обучающихся о полезности знаний математики вне зависимости от избранной профессии или специальности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  <a:tr h="21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Ведение диалога с обучающимся или группой обучающихся в процессе решения задачи, выявление сомнительных мест, подтверждение правильности решения</a:t>
                      </a:r>
                      <a:endParaRPr lang="ru-RU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450" marR="22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5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45092" y="1600201"/>
          <a:ext cx="4653816" cy="4746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6908"/>
                <a:gridCol w="2326908"/>
              </a:tblGrid>
              <a:tr h="230134">
                <a:tc rowSpan="1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Необходимые умения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Совместно с обучающимися строить логические рассуждения (например, решение задачи) в математических и иных контекстах, понимать рассуждение обучающихся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83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Анализировать предлагаемое обучающимся рассуждение с результатом: подтверждение его правильности или нахождение ошибки и анализ причин ее возникновения; помощь обучающимся в самостоятельной локализации ошибки, ее исправлении; оказание помощи в улучшении (обобщении, сокращении, более ясном изложении) рассуждения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83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Формировать у обучающихся убеждение в абсолютности математической истины и математического доказательства, предотвращать формирование модели поверхностной имитации действий, ведущих к успеху, без ясного понимания смысла; поощрять выбор различных путей в решении поставленной задачи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06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Решать задачи элементарной математики соответствующей ступени образования, в том числе те новые, которые возникают в ходе работы с обучающимися, задачи олимпиад (включая новые задачи регионального этапа всероссийской олимпиады)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230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Совместно с обучающимися применять методы и приемы понимания математического текста, его анализа, структуризации, реорганизации, трансформации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06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Совместно с обучающимися проводить анализ учебных и жизненных ситуаций, в которых можно применить математический аппарат и математические инструменты (например, динамические таблицы), то же - для идеализированных (задачных) ситуаций, описанных текстом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83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Совместно с обучающимися создавать и использовать наглядные представления математических объектов и процессов, рисуя наброски от руки на бумаге и классной доске, с помощью компьютерных инструментов на экране, строя объемные модели вручную и на компьютере (с помощью 3D-принтера)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153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Организовывать исследования - эксперимент, обнаружение закономерностей, доказательство в частных и общем случаях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230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Проводить различия между точным и (или) приближенным математическим доказательством, в частности, компьютерной оценкой, приближенным измерением, вычислением и др.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06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Поддерживать баланс между самостоятельным открытием, узнаванием нового и технической тренировкой, исходя из возрастных и индивидуальных особенностей каждого обучающегося, характера осваиваемого материала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460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Владеть основными математическими компьютерными инструментами: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визуализации данных, зависимостей, отношений, процессов, геометрических объектов;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вычислений - численных и символьных;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обработки данных (статистики);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экспериментальных лабораторий (вероятность, информатика)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76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Квалифицированно набирать математический текст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153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Использовать информационные источники, следить за последними открытиями в области математики и знакомить с ними обучающихся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460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Обеспечивать помощь обучающимся, не освоившим необходимый материал (из всего курса математики), в форме предложения специальных заданий, индивидуальных консультаций (в том числе дистанционных); осуществлять пошаговый контроль выполнения соответствующих заданий, при необходимости прибегая к помощи других педагогических работников, в частности тьюторов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306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Обеспечивать коммуникативную и учебную "включенности" всех учащихся в образовательный процесс (в частности, понимание формулировки задания, основной терминологии, общего смысла идущего в классе обсуждения)</a:t>
                      </a:r>
                      <a:endParaRPr lang="ru-RU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  <a:tr h="153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Работать с родителями (законными представителями), местным сообществом по проблематике математической культуры</a:t>
                      </a:r>
                      <a:endParaRPr lang="ru-RU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3972" marR="239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3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3177381"/>
          <a:ext cx="822960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27130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Необходимые знания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математической теории и перспективных направлений развития современной математики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</a:tr>
              <a:tr h="271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Представление о широком спектре приложений математики и знание доступных обучающимся математических элементов этих приложений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</a:tr>
              <a:tr h="135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Теория и методика преподавания математики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</a:tr>
              <a:tr h="406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Специальные подходы и источники информации для обучения математике детей, для которых русский язык не является родным и ограниченно используется в семье и ближайшем окружении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</a:tr>
              <a:tr h="2713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Другие характеристики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391" marR="423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0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Профессиональный стандарт педагога</a:t>
            </a:r>
            <a:endParaRPr lang="ru-RU" sz="36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250825" y="836613"/>
            <a:ext cx="8893175" cy="60213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b="1" smtClean="0"/>
              <a:t>Новые компетенции</a:t>
            </a:r>
            <a:endParaRPr lang="ru-RU" sz="2400" smtClean="0"/>
          </a:p>
          <a:p>
            <a:r>
              <a:rPr lang="ru-RU" sz="2400" smtClean="0"/>
              <a:t>Работа с одаренными учащимися.</a:t>
            </a:r>
          </a:p>
          <a:p>
            <a:r>
              <a:rPr lang="ru-RU" sz="2400" smtClean="0"/>
              <a:t>Работа в условиях реализации программ инклюзивного образования.</a:t>
            </a:r>
          </a:p>
          <a:p>
            <a:r>
              <a:rPr lang="ru-RU" sz="2400" smtClean="0"/>
              <a:t>Преподавание русского языка учащимся, для которых он </a:t>
            </a:r>
            <a:br>
              <a:rPr lang="ru-RU" sz="2400" smtClean="0"/>
            </a:br>
            <a:r>
              <a:rPr lang="ru-RU" sz="2400" smtClean="0"/>
              <a:t>не является родным.</a:t>
            </a:r>
          </a:p>
          <a:p>
            <a:r>
              <a:rPr lang="ru-RU" sz="2400" smtClean="0"/>
              <a:t>Работа с учащимися, имеющими проблемы в развитии.</a:t>
            </a:r>
          </a:p>
          <a:p>
            <a:r>
              <a:rPr lang="ru-RU" sz="2400" smtClean="0"/>
              <a:t>Работа с девиантными, зависимыми, социально запущенными и социально уязвимыми учащимися, имеющими серьезные отклонения в поведении.</a:t>
            </a:r>
          </a:p>
        </p:txBody>
      </p:sp>
    </p:spTree>
    <p:extLst>
      <p:ext uri="{BB962C8B-B14F-4D97-AF65-F5344CB8AC3E}">
        <p14:creationId xmlns:p14="http://schemas.microsoft.com/office/powerpoint/2010/main" val="152480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>
            <a:normAutofit fontScale="90000"/>
          </a:bodyPr>
          <a:lstStyle/>
          <a:p>
            <a:r>
              <a:rPr lang="ru-RU" sz="3200" b="1" smtClean="0"/>
              <a:t>Методы оценки выполнения </a:t>
            </a:r>
            <a:r>
              <a:rPr lang="ru-RU" sz="3200" b="1" smtClean="0">
                <a:solidFill>
                  <a:schemeClr val="bg1"/>
                </a:solidFill>
              </a:rPr>
              <a:t>требований профессионального </a:t>
            </a:r>
            <a:r>
              <a:rPr lang="ru-RU" sz="3200" b="1" smtClean="0"/>
              <a:t>стандарта педагога</a:t>
            </a: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323850" y="1484313"/>
            <a:ext cx="8640763" cy="5184775"/>
          </a:xfrm>
        </p:spPr>
        <p:txBody>
          <a:bodyPr/>
          <a:lstStyle/>
          <a:p>
            <a:r>
              <a:rPr lang="ru-RU" smtClean="0"/>
              <a:t>Итоговая оценка профессиональной деятельности педагога производится по результатам обучения, воспитания и развития учащихся. Производя такую комплексную оценку, необходимо учитывать уровни образования, склонности и способности детей, особенности их развития и реальные учебные возможности.</a:t>
            </a:r>
          </a:p>
        </p:txBody>
      </p:sp>
    </p:spTree>
    <p:extLst>
      <p:ext uri="{BB962C8B-B14F-4D97-AF65-F5344CB8AC3E}">
        <p14:creationId xmlns:p14="http://schemas.microsoft.com/office/powerpoint/2010/main" val="17671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179388" y="836613"/>
            <a:ext cx="8785225" cy="5472112"/>
          </a:xfrm>
        </p:spPr>
        <p:txBody>
          <a:bodyPr>
            <a:normAutofit fontScale="92500"/>
          </a:bodyPr>
          <a:lstStyle/>
          <a:p>
            <a:r>
              <a:rPr lang="ru-RU" sz="2600" smtClean="0"/>
              <a:t>Так, в оценке работы педагога с сохранными, способными учащимися в качестве критериев могут рассматриваться высокие учебные достижения и победы в олимпиадах разного уровня.</a:t>
            </a:r>
          </a:p>
          <a:p>
            <a:r>
              <a:rPr lang="ru-RU" sz="2600" smtClean="0"/>
              <a:t>По отношению к учащимся, имеющим особенности и ограниченные возможности, в качестве критериев успешной работы педагогами совместно с психологами могут рассматриваться интегративные показатели, свидетельствующие о положительной динамике развития ребенка. (Был – стал.) Или, в особо сложных случаях (например, ребенок с синдром Дауна), о сохранении его психоэмоционального статуса.</a:t>
            </a:r>
          </a:p>
        </p:txBody>
      </p:sp>
    </p:spTree>
    <p:extLst>
      <p:ext uri="{BB962C8B-B14F-4D97-AF65-F5344CB8AC3E}">
        <p14:creationId xmlns:p14="http://schemas.microsoft.com/office/powerpoint/2010/main" val="5898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4824413"/>
          </a:xfrm>
        </p:spPr>
        <p:txBody>
          <a:bodyPr>
            <a:normAutofit lnSpcReduction="10000"/>
          </a:bodyPr>
          <a:lstStyle/>
          <a:p>
            <a:r>
              <a:rPr lang="ru-RU" sz="2800" smtClean="0"/>
              <a:t>Оценивая профессиональные качества педагога, необходимо обеспечить обратную связь с потребителями его деятельности. В качестве таких потребителей выступают сами учащиеся и их родители. Отсюда следует, что оценка деятельности педагога выходит за узкие ведомственные рамки и требует закрепления организационных форм и соответствующего им порядка проведения, обеспечивающего общественное участие в этой процедуре.</a:t>
            </a:r>
          </a:p>
        </p:txBody>
      </p:sp>
    </p:spTree>
    <p:extLst>
      <p:ext uri="{BB962C8B-B14F-4D97-AF65-F5344CB8AC3E}">
        <p14:creationId xmlns:p14="http://schemas.microsoft.com/office/powerpoint/2010/main" val="12023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Скептический </a:t>
            </a:r>
          </a:p>
          <a:p>
            <a:r>
              <a:rPr lang="ru-RU" dirty="0" smtClean="0"/>
              <a:t>Пессимистический </a:t>
            </a:r>
          </a:p>
          <a:p>
            <a:r>
              <a:rPr lang="ru-RU" dirty="0" smtClean="0"/>
              <a:t>Оптимистический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81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4103688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ru-RU" sz="2800" smtClean="0"/>
              <a:t>Оценка соответствия требованиям, предъявляемым к педагогу, может быть проведена посредством внутреннего аудита, включающего анализ планов и отчетов, посещение проводимых им уроков, или в иной форме. Сбор данных для оценивания может быть осуществлен посредством результативного опроса, выслушивания, наблюдений и анализа документов, записей и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8745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052513"/>
            <a:ext cx="8569325" cy="5400675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ru-RU" sz="2600" dirty="0" smtClean="0">
                <a:solidFill>
                  <a:srgbClr val="000000"/>
                </a:solidFill>
              </a:rPr>
              <a:t>Внутренние </a:t>
            </a:r>
            <a:r>
              <a:rPr lang="ru-RU" sz="2600" dirty="0">
                <a:solidFill>
                  <a:srgbClr val="000000"/>
                </a:solidFill>
              </a:rPr>
              <a:t>аудиторы образовательного учреждения должны назначаться из числа наиболее уважаемых и авторитетных </a:t>
            </a:r>
            <a:r>
              <a:rPr lang="ru-RU" sz="2600" dirty="0" smtClean="0">
                <a:solidFill>
                  <a:srgbClr val="000000"/>
                </a:solidFill>
              </a:rPr>
              <a:t>педагогов  </a:t>
            </a:r>
            <a:r>
              <a:rPr lang="ru-RU" sz="2600" dirty="0">
                <a:solidFill>
                  <a:srgbClr val="000000"/>
                </a:solidFill>
              </a:rPr>
              <a:t>данного учреждения и быть обучены принципам, процедурам и методам проведения </a:t>
            </a:r>
            <a:r>
              <a:rPr lang="ru-RU" sz="2600" dirty="0" smtClean="0">
                <a:solidFill>
                  <a:srgbClr val="000000"/>
                </a:solidFill>
              </a:rPr>
              <a:t>аудитов. </a:t>
            </a:r>
            <a:r>
              <a:rPr lang="ru-RU" sz="2600" dirty="0">
                <a:solidFill>
                  <a:srgbClr val="000000"/>
                </a:solidFill>
              </a:rPr>
              <a:t>Объем и частота проведения внутреннего аудита в отношении конкретного </a:t>
            </a:r>
            <a:r>
              <a:rPr lang="ru-RU" sz="2600" dirty="0" smtClean="0">
                <a:solidFill>
                  <a:srgbClr val="000000"/>
                </a:solidFill>
              </a:rPr>
              <a:t>педагога </a:t>
            </a:r>
            <a:r>
              <a:rPr lang="ru-RU" sz="2600" dirty="0">
                <a:solidFill>
                  <a:srgbClr val="000000"/>
                </a:solidFill>
              </a:rPr>
              <a:t>устанавливаются самой образовательной организацией, исходя из ее политики в области повышения качества образовательных услуг.</a:t>
            </a:r>
          </a:p>
          <a:p>
            <a:pPr marL="0" indent="0">
              <a:buFontTx/>
              <a:buNone/>
              <a:defRPr/>
            </a:pPr>
            <a:r>
              <a:rPr lang="ru-RU" sz="2600" dirty="0" smtClean="0">
                <a:solidFill>
                  <a:srgbClr val="000000"/>
                </a:solidFill>
              </a:rPr>
              <a:t>Результаты </a:t>
            </a:r>
            <a:r>
              <a:rPr lang="ru-RU" sz="2600" dirty="0">
                <a:solidFill>
                  <a:srgbClr val="000000"/>
                </a:solidFill>
              </a:rPr>
              <a:t>внутренних аудитов должны учитываться при проведении государственной аттестации </a:t>
            </a:r>
            <a:r>
              <a:rPr lang="ru-RU" sz="2600" dirty="0" smtClean="0">
                <a:solidFill>
                  <a:srgbClr val="000000"/>
                </a:solidFill>
              </a:rPr>
              <a:t>педагога </a:t>
            </a:r>
            <a:r>
              <a:rPr lang="ru-RU" sz="2600" dirty="0">
                <a:solidFill>
                  <a:srgbClr val="000000"/>
                </a:solidFill>
              </a:rPr>
              <a:t>и присвоении ему соответствующей категории.</a:t>
            </a:r>
          </a:p>
          <a:p>
            <a:pPr>
              <a:defRPr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2930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258888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b="1" dirty="0" smtClean="0">
                <a:solidFill>
                  <a:schemeClr val="tx1"/>
                </a:solidFill>
              </a:rPr>
              <a:t>Необходимость наполнения профессионального стандарта учителя новыми компетенциями: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5256212"/>
          </a:xfrm>
        </p:spPr>
        <p:txBody>
          <a:bodyPr>
            <a:normAutofit lnSpcReduction="10000"/>
          </a:bodyPr>
          <a:lstStyle/>
          <a:p>
            <a:r>
              <a:rPr lang="ru-RU" sz="2800" smtClean="0"/>
              <a:t>Работа с одаренными учащимися.</a:t>
            </a:r>
          </a:p>
          <a:p>
            <a:r>
              <a:rPr lang="ru-RU" sz="2800" smtClean="0"/>
              <a:t>Работа в условиях реализации программ инклюзивного образования.</a:t>
            </a:r>
          </a:p>
          <a:p>
            <a:r>
              <a:rPr lang="ru-RU" sz="2800" smtClean="0"/>
              <a:t>Преподавание русского языка учащимся, для которых он не является родным.</a:t>
            </a:r>
          </a:p>
          <a:p>
            <a:r>
              <a:rPr lang="ru-RU" sz="2800" smtClean="0"/>
              <a:t>Работа с учащимися, имеющими проблемы в развитии.</a:t>
            </a:r>
          </a:p>
          <a:p>
            <a:r>
              <a:rPr lang="ru-RU" sz="2800" smtClean="0"/>
              <a:t>Работа с девиантными, зависимыми, социально запущенными и социально уязвимыми учащимися, имеющими серьезные отклонения в поведении.</a:t>
            </a:r>
          </a:p>
        </p:txBody>
      </p:sp>
    </p:spTree>
    <p:extLst>
      <p:ext uri="{BB962C8B-B14F-4D97-AF65-F5344CB8AC3E}">
        <p14:creationId xmlns:p14="http://schemas.microsoft.com/office/powerpoint/2010/main" val="2231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Зачем нужен профессиональный стандарт педагога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5589587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Стандарт – инструмент реализации стратегии образования в меняющемся мире.</a:t>
            </a:r>
          </a:p>
          <a:p>
            <a:r>
              <a:rPr lang="ru-RU" sz="2800" dirty="0" smtClean="0"/>
              <a:t>Стандарт – инструмент повышения качества образования и выхода отечественного образования на международный уровень.</a:t>
            </a:r>
          </a:p>
          <a:p>
            <a:r>
              <a:rPr lang="ru-RU" sz="2800" dirty="0" smtClean="0"/>
              <a:t>Стандарт – объективный измеритель квалификации педагога.</a:t>
            </a:r>
          </a:p>
          <a:p>
            <a:r>
              <a:rPr lang="ru-RU" sz="2800" dirty="0" smtClean="0"/>
              <a:t>Стандарт – средство отбора педагогических кадров в учреждения образования.</a:t>
            </a:r>
          </a:p>
          <a:p>
            <a:r>
              <a:rPr lang="ru-RU" sz="2800" dirty="0" smtClean="0"/>
              <a:t>Стандарт – основа для формирования трудового договора, фиксирующего отношения между работником и работодателем.</a:t>
            </a:r>
          </a:p>
        </p:txBody>
      </p:sp>
    </p:spTree>
    <p:extLst>
      <p:ext uri="{BB962C8B-B14F-4D97-AF65-F5344CB8AC3E}">
        <p14:creationId xmlns:p14="http://schemas.microsoft.com/office/powerpoint/2010/main" val="28919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086725" cy="9366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Характеристика стандарта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79388" y="1988840"/>
            <a:ext cx="8785225" cy="4753273"/>
          </a:xfrm>
        </p:spPr>
        <p:txBody>
          <a:bodyPr/>
          <a:lstStyle/>
          <a:p>
            <a:r>
              <a:rPr lang="ru-RU" dirty="0" smtClean="0"/>
              <a:t>Профессиональный стандарт педагога – рамочный документ, в котором определяются </a:t>
            </a:r>
            <a:r>
              <a:rPr lang="ru-RU" b="1" dirty="0" smtClean="0"/>
              <a:t>основные</a:t>
            </a:r>
            <a:r>
              <a:rPr lang="ru-RU" dirty="0" smtClean="0"/>
              <a:t> требования к его квалификации.</a:t>
            </a:r>
          </a:p>
          <a:p>
            <a:r>
              <a:rPr lang="ru-RU" dirty="0" smtClean="0"/>
              <a:t>Общенациональная рамка стандарта может быть дополнена региональными требованиями, внутренним стандартом образовательного учреждения, в соответствии со спецификой реализуемых в данном учреждении образовательных 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132696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600" b="1" dirty="0" smtClean="0"/>
              <a:t>Профессиональный стандарт педагога</a:t>
            </a:r>
            <a:endParaRPr lang="ru-RU" sz="3600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30212" y="1628800"/>
            <a:ext cx="8713788" cy="4608810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</a:pPr>
            <a:r>
              <a:rPr lang="ru-RU" sz="2400" dirty="0" smtClean="0"/>
              <a:t>Расширение пространства педагогического творчества. 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Труд педагога должен быть: </a:t>
            </a:r>
          </a:p>
          <a:p>
            <a:r>
              <a:rPr lang="ru-RU" sz="2400" dirty="0" smtClean="0"/>
              <a:t>избавлен от мелочной регламентации, </a:t>
            </a:r>
          </a:p>
          <a:p>
            <a:r>
              <a:rPr lang="ru-RU" sz="2400" dirty="0" smtClean="0"/>
              <a:t>освобожден от тотального контроля.</a:t>
            </a:r>
          </a:p>
          <a:p>
            <a:pPr>
              <a:buFont typeface="Arial" charset="0"/>
              <a:buNone/>
            </a:pPr>
            <a:endParaRPr lang="ru-RU" sz="2400" dirty="0" smtClean="0"/>
          </a:p>
          <a:p>
            <a:pPr>
              <a:buFont typeface="Arial" charset="0"/>
              <a:buNone/>
            </a:pPr>
            <a:r>
              <a:rPr lang="ru-RU" sz="2400" dirty="0" smtClean="0"/>
              <a:t>Квалификационные характеристики и должностные инструкции:</a:t>
            </a:r>
          </a:p>
          <a:p>
            <a:r>
              <a:rPr lang="ru-RU" sz="2400" dirty="0" smtClean="0"/>
              <a:t>сковывают инициативу учителя, </a:t>
            </a:r>
          </a:p>
          <a:p>
            <a:r>
              <a:rPr lang="ru-RU" sz="2400" dirty="0" smtClean="0"/>
              <a:t>обременяют его формальными требованиями.</a:t>
            </a:r>
          </a:p>
          <a:p>
            <a:pPr>
              <a:buFont typeface="Arial" charset="0"/>
              <a:buNone/>
            </a:pPr>
            <a:endParaRPr lang="ru-RU" sz="2400" dirty="0" smtClean="0"/>
          </a:p>
          <a:p>
            <a:pPr>
              <a:buFont typeface="Arial" charset="0"/>
              <a:buNone/>
            </a:pPr>
            <a:r>
              <a:rPr lang="ru-RU" sz="2400" dirty="0" smtClean="0"/>
              <a:t>Профессиональный стандарт педагога призван, прежде всего:</a:t>
            </a:r>
          </a:p>
          <a:p>
            <a:r>
              <a:rPr lang="ru-RU" sz="2400" dirty="0" smtClean="0"/>
              <a:t>раскрепостить педагога, </a:t>
            </a:r>
          </a:p>
          <a:p>
            <a:r>
              <a:rPr lang="ru-RU" sz="2400" dirty="0" smtClean="0"/>
              <a:t>дать новый импульс его развитию.</a:t>
            </a:r>
          </a:p>
        </p:txBody>
      </p:sp>
    </p:spTree>
    <p:extLst>
      <p:ext uri="{BB962C8B-B14F-4D97-AF65-F5344CB8AC3E}">
        <p14:creationId xmlns:p14="http://schemas.microsoft.com/office/powerpoint/2010/main" val="141276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r"/>
            <a:r>
              <a:rPr lang="ru-RU" sz="4000" b="1" dirty="0" smtClean="0">
                <a:solidFill>
                  <a:schemeClr val="tx1"/>
                </a:solidFill>
              </a:rPr>
              <a:t>Область применения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281045" cy="5255865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при приеме на работу в образовательное учреждение;</a:t>
            </a:r>
          </a:p>
          <a:p>
            <a:r>
              <a:rPr lang="ru-RU" sz="2800" dirty="0" smtClean="0"/>
              <a:t>при проведении аттестации педагогов образовательных учреждений региональными органами исполнительной власти, осуществляющими управление в сфере образования;</a:t>
            </a:r>
          </a:p>
          <a:p>
            <a:r>
              <a:rPr lang="ru-RU" sz="2800" dirty="0" smtClean="0"/>
              <a:t>при проведении аттестации педагогов самими образовательными организациями, в случае предоставления им соответствующих полномочий.</a:t>
            </a:r>
          </a:p>
        </p:txBody>
      </p:sp>
    </p:spTree>
    <p:extLst>
      <p:ext uri="{BB962C8B-B14F-4D97-AF65-F5344CB8AC3E}">
        <p14:creationId xmlns:p14="http://schemas.microsoft.com/office/powerpoint/2010/main" val="23542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600" b="1" dirty="0" smtClean="0"/>
              <a:t>Профессиональный стандарт педагога</a:t>
            </a:r>
            <a:endParaRPr lang="ru-RU" sz="3600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250825" y="1556792"/>
            <a:ext cx="8713788" cy="5301208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ru-RU" sz="2400" i="1" dirty="0" smtClean="0"/>
              <a:t>Введение должно неизбежно повлечь за собой изменение стандартов его подготовки и переподготовки в высшей школе и в центрах повышения квалификации.</a:t>
            </a:r>
          </a:p>
          <a:p>
            <a:pPr>
              <a:buFont typeface="Arial" charset="0"/>
              <a:buNone/>
            </a:pPr>
            <a:r>
              <a:rPr lang="ru-RU" sz="2400" b="1" dirty="0" smtClean="0"/>
              <a:t>От педагога нельзя требовать, чему его никто никогда не учил.</a:t>
            </a:r>
            <a:r>
              <a:rPr lang="ru-RU" sz="2400" dirty="0" smtClean="0"/>
              <a:t> 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С учетом различного уровня квалификации педагогов страны предусматривается процедура постепенного, поэтапного введения профессионального стандарта педагога.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Предусматривается введение региональной и школьной компоненты, учитывающей как региональные особенности (преобладание сельских школ, работа учителя в мегаполисе, моноэтнический или полиэтнический состав учащихся и т.п.), так и специфику реализуемых в школе образовательных программ (математический лицей, инклюзивная школа и т.п.). </a:t>
            </a:r>
          </a:p>
        </p:txBody>
      </p:sp>
    </p:spTree>
    <p:extLst>
      <p:ext uri="{BB962C8B-B14F-4D97-AF65-F5344CB8AC3E}">
        <p14:creationId xmlns:p14="http://schemas.microsoft.com/office/powerpoint/2010/main" val="18657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4294</Words>
  <Application>Microsoft Office PowerPoint</Application>
  <PresentationFormat>Экран (4:3)</PresentationFormat>
  <Paragraphs>386</Paragraphs>
  <Slides>42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Arial</vt:lpstr>
      <vt:lpstr>Calibri</vt:lpstr>
      <vt:lpstr>Century Gothic</vt:lpstr>
      <vt:lpstr>Courier New</vt:lpstr>
      <vt:lpstr>Times New Roman</vt:lpstr>
      <vt:lpstr>Wingdings 3</vt:lpstr>
      <vt:lpstr>Легкий дым</vt:lpstr>
      <vt:lpstr>Профессиональный стандарт педагога</vt:lpstr>
      <vt:lpstr>Презентация PowerPoint</vt:lpstr>
      <vt:lpstr>Презентация PowerPoint</vt:lpstr>
      <vt:lpstr>Три оценки</vt:lpstr>
      <vt:lpstr>Зачем нужен профессиональный стандарт педагога</vt:lpstr>
      <vt:lpstr>Характеристика стандарта</vt:lpstr>
      <vt:lpstr>Профессиональный стандарт педагога</vt:lpstr>
      <vt:lpstr>Область применения</vt:lpstr>
      <vt:lpstr>Профессиональный стандарт педагога</vt:lpstr>
      <vt:lpstr>Презентация PowerPoint</vt:lpstr>
      <vt:lpstr>Дорожная карта</vt:lpstr>
      <vt:lpstr>Виды профессиональной деятельности</vt:lpstr>
      <vt:lpstr>Группы занятий</vt:lpstr>
      <vt:lpstr>Описание трудовых функций, входящих в профессиональный стандарт (функциональная карта вида профессиональной деятельности) </vt:lpstr>
      <vt:lpstr>Обобщенная трудовая функция</vt:lpstr>
      <vt:lpstr>Презентация PowerPoint</vt:lpstr>
      <vt:lpstr>Общепедагогическая функция. Обучение</vt:lpstr>
      <vt:lpstr>Презентация PowerPoint</vt:lpstr>
      <vt:lpstr>Презентация PowerPoint</vt:lpstr>
      <vt:lpstr>Презентация PowerPoint</vt:lpstr>
      <vt:lpstr>Воспитательная деятельность</vt:lpstr>
      <vt:lpstr>Презентация PowerPoint</vt:lpstr>
      <vt:lpstr>Презентация PowerPoint</vt:lpstr>
      <vt:lpstr>Презентация PowerPoint</vt:lpstr>
      <vt:lpstr>Развивающая деятельность</vt:lpstr>
      <vt:lpstr>Презентация PowerPoint</vt:lpstr>
      <vt:lpstr>Презентация PowerPoint</vt:lpstr>
      <vt:lpstr>Педагогическая деятельность по проектированию и реализации основных образовательных программ</vt:lpstr>
      <vt:lpstr>Презентация PowerPoint</vt:lpstr>
      <vt:lpstr>Педагогическая деятельность по реализации программ основного и среднего общего образования</vt:lpstr>
      <vt:lpstr>Презентация PowerPoint</vt:lpstr>
      <vt:lpstr>Презентация PowerPoint</vt:lpstr>
      <vt:lpstr>Модуль "Предметное обучение. Математика"</vt:lpstr>
      <vt:lpstr>Презентация PowerPoint</vt:lpstr>
      <vt:lpstr>Презентация PowerPoint</vt:lpstr>
      <vt:lpstr>Профессиональный стандарт педагога</vt:lpstr>
      <vt:lpstr>Методы оценки выполнения требований профессионального стандарта педагога</vt:lpstr>
      <vt:lpstr>Презентация PowerPoint</vt:lpstr>
      <vt:lpstr>Презентация PowerPoint</vt:lpstr>
      <vt:lpstr>Презентация PowerPoint</vt:lpstr>
      <vt:lpstr>Презентация PowerPoint</vt:lpstr>
      <vt:lpstr>Необходимость наполнения профессионального стандарта учителя новыми компетенциями: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Юля</dc:creator>
  <cp:lastModifiedBy>Valentina</cp:lastModifiedBy>
  <cp:revision>14</cp:revision>
  <dcterms:created xsi:type="dcterms:W3CDTF">2015-01-28T15:01:06Z</dcterms:created>
  <dcterms:modified xsi:type="dcterms:W3CDTF">2015-01-29T03:53:31Z</dcterms:modified>
</cp:coreProperties>
</file>