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8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92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95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2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43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14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69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6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5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2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766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81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19.06.2014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r>
              <a:rPr lang="ru-RU" dirty="0" smtClean="0"/>
              <a:t>Дифференцирование показательной и логарифмической функций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алгебры, 11 класс, </a:t>
            </a:r>
          </a:p>
          <a:p>
            <a:r>
              <a:rPr lang="ru-RU" dirty="0" smtClean="0"/>
              <a:t>УМК А.Г. Мордковича, </a:t>
            </a:r>
          </a:p>
          <a:p>
            <a:r>
              <a:rPr lang="ru-RU" dirty="0" smtClean="0"/>
              <a:t>учитель Малышкина Т.Н.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предыдущие знания мы использовали?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714273"/>
              </p:ext>
            </p:extLst>
          </p:nvPr>
        </p:nvGraphicFramePr>
        <p:xfrm>
          <a:off x="1331640" y="2132856"/>
          <a:ext cx="6696744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967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Основное логарифмическое тождество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Формула перехода к новому основанию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Правила дифференцирования</a:t>
                      </a:r>
                      <a:endParaRPr lang="ru-RU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Формулы производных элементарных функций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7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ru-RU" dirty="0" smtClean="0"/>
                  <a:t>Функция у=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 smtClean="0"/>
                  <a:t>, свойства и график</a:t>
                </a: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815" r="-2889" b="-9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904656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99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Функция у=</a:t>
            </a:r>
            <a:r>
              <a:rPr lang="en-US" dirty="0" err="1" smtClean="0"/>
              <a:t>log</a:t>
            </a:r>
            <a:r>
              <a:rPr lang="en-US" sz="3200" dirty="0" err="1" smtClean="0"/>
              <a:t>a</a:t>
            </a:r>
            <a:r>
              <a:rPr lang="en-US" dirty="0" smtClean="0"/>
              <a:t>(x</a:t>
            </a:r>
            <a:r>
              <a:rPr lang="en-US" dirty="0" smtClean="0"/>
              <a:t>)</a:t>
            </a:r>
            <a:r>
              <a:rPr lang="ru-RU" dirty="0" smtClean="0"/>
              <a:t>, свойства и график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6696744" cy="479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31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Формулы производных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х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</a:rPr>
                      <m:t>′</m:t>
                    </m:r>
                    <m:r>
                      <a:rPr lang="ru-RU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х</m:t>
                        </m:r>
                      </m:sup>
                    </m:sSup>
                  </m:oMath>
                </a14:m>
                <a:endParaRPr lang="ru-RU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r>
                  <a:rPr lang="ru-RU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Найдите точку минимума функции </a:t>
                </a:r>
                <a:endParaRPr lang="ru-RU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 algn="ctr">
                  <a:buNone/>
                </a:pPr>
                <a:r>
                  <a:rPr lang="ru-RU" sz="5400" dirty="0"/>
                  <a:t> </a:t>
                </a:r>
                <a:r>
                  <a:rPr lang="ru-RU" sz="5400" dirty="0" smtClean="0"/>
                  <a:t>  у=(х+16)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5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5400" b="0" i="1" smtClean="0"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sz="5400" b="0" i="1" smtClean="0">
                            <a:latin typeface="Cambria Math"/>
                          </a:rPr>
                          <m:t>х−16</m:t>
                        </m:r>
                      </m:sup>
                    </m:sSup>
                  </m:oMath>
                </a14:m>
                <a:endParaRPr lang="ru-RU" sz="5400" dirty="0">
                  <a:solidFill>
                    <a:schemeClr val="tx1"/>
                  </a:solidFill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2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Формулы производных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ru-RU" b="0" i="1" smtClean="0">
                            <a:latin typeface="Cambria Math"/>
                          </a:rPr>
                          <m:t>х)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  <m:r>
                          <a:rPr lang="ru-RU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ru-RU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b="0" i="1" smtClean="0">
                                <a:latin typeface="Cambria Math"/>
                              </a:rPr>
                              <m:t>х</m:t>
                            </m:r>
                          </m:den>
                        </m:f>
                      </m:e>
                    </m:func>
                  </m:oMath>
                </a14:m>
                <a:endParaRPr lang="ru-RU" dirty="0" smtClean="0"/>
              </a:p>
              <a:p>
                <a:r>
                  <a:rPr lang="ru-RU" dirty="0" smtClean="0"/>
                  <a:t>Найдите точку максимума  функции</a:t>
                </a:r>
              </a:p>
              <a:p>
                <a:pPr marL="0" indent="0" algn="ctr">
                  <a:buNone/>
                </a:pPr>
                <a:r>
                  <a:rPr lang="ru-RU" dirty="0"/>
                  <a:t> </a:t>
                </a:r>
                <a:r>
                  <a:rPr lang="en-US" sz="5400" dirty="0" smtClean="0"/>
                  <a:t>y=</a:t>
                </a:r>
                <a:r>
                  <a:rPr lang="en-US" sz="5400" dirty="0" err="1" smtClean="0"/>
                  <a:t>ln</a:t>
                </a:r>
                <a:r>
                  <a:rPr lang="en-US" sz="5400" dirty="0" smtClean="0"/>
                  <a:t>(x</a:t>
                </a:r>
                <a:r>
                  <a:rPr lang="ru-RU" sz="5400" dirty="0" smtClean="0"/>
                  <a:t>+</a:t>
                </a:r>
                <a:r>
                  <a:rPr lang="en-US" sz="5400" dirty="0" smtClean="0"/>
                  <a:t>5)-2x+9</a:t>
                </a:r>
                <a:endParaRPr lang="ru-RU" sz="5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0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Найдите точку максимума функции</a:t>
                </a:r>
              </a:p>
              <a:p>
                <a:pPr marL="0" indent="0" algn="ctr">
                  <a:buNone/>
                </a:pPr>
                <a:r>
                  <a:rPr lang="ru-RU" sz="4400" dirty="0"/>
                  <a:t>у</a:t>
                </a:r>
                <a:r>
                  <a:rPr lang="ru-RU" sz="4400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0" i="1" smtClean="0">
                            <a:latin typeface="Cambria Math"/>
                          </a:rPr>
                          <m:t>11</m:t>
                        </m:r>
                      </m:e>
                      <m:sup>
                        <m:r>
                          <a:rPr lang="ru-RU" sz="4400" b="0" i="1" smtClean="0">
                            <a:latin typeface="Cambria Math"/>
                          </a:rPr>
                          <m:t>6х−</m:t>
                        </m:r>
                        <m:sSup>
                          <m:sSupPr>
                            <m:ctrlPr>
                              <a:rPr lang="ru-RU" sz="4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400" b="0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4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ru-RU" sz="4400" dirty="0" smtClean="0"/>
              </a:p>
              <a:p>
                <a:pPr marL="0" indent="0" algn="ctr">
                  <a:buNone/>
                </a:pPr>
                <a:r>
                  <a:rPr lang="ru-RU" sz="4400" dirty="0"/>
                  <a:t>у</a:t>
                </a:r>
                <a:r>
                  <a:rPr lang="ru-RU" sz="4400" dirty="0" smtClean="0"/>
                  <a:t>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4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4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4400" b="0" i="1" smtClean="0">
                                <a:latin typeface="Cambria Math"/>
                              </a:rPr>
                              <m:t>2+2х−</m:t>
                            </m:r>
                            <m:sSup>
                              <m:sSupPr>
                                <m:ctrlPr>
                                  <a:rPr lang="ru-RU" sz="4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400" b="0" i="1" smtClean="0">
                                    <a:latin typeface="Cambria Math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4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ru-RU" sz="4400" b="0" i="1" smtClean="0">
                            <a:latin typeface="Cambria Math"/>
                          </a:rPr>
                          <m:t>−2</m:t>
                        </m:r>
                      </m:e>
                    </m:func>
                  </m:oMath>
                </a14:m>
                <a:endParaRPr lang="ru-RU" sz="4400" dirty="0" smtClean="0"/>
              </a:p>
              <a:p>
                <a:pPr marL="0" indent="0" algn="ctr">
                  <a:buNone/>
                </a:pPr>
                <a:endParaRPr lang="ru-RU" dirty="0"/>
              </a:p>
              <a:p>
                <a:pPr marL="0" indent="0" algn="ctr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8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Незнание формулы производной показательной функции с основанием а</a:t>
            </a:r>
          </a:p>
          <a:p>
            <a:r>
              <a:rPr lang="ru-RU" dirty="0" smtClean="0"/>
              <a:t>Незнание формулы производной логарифмический функции с основанием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33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формул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70986025"/>
                  </p:ext>
                </p:extLst>
              </p:nvPr>
            </p:nvGraphicFramePr>
            <p:xfrm>
              <a:off x="457200" y="1600200"/>
              <a:ext cx="8229600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14800"/>
                    <a:gridCol w="41148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Что знаем?</a:t>
                          </a:r>
                          <a:endParaRPr lang="ru-RU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Не знаем?</a:t>
                          </a:r>
                          <a:endParaRPr lang="ru-RU" sz="40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40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е</m:t>
                                  </m:r>
                                </m:e>
                                <m:sup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х</m:t>
                                  </m:r>
                                </m:sup>
                              </m:sSup>
                              <m:r>
                                <a:rPr lang="ru-RU" sz="40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4000" b="0" i="1" smtClean="0">
                                  <a:latin typeface="Cambria Math"/>
                                </a:rPr>
                                <m:t>′</m:t>
                              </m:r>
                              <m:r>
                                <a:rPr lang="ru-RU" sz="4000" b="0" i="1" smtClean="0">
                                  <a:latin typeface="Cambria Math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sz="4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е</m:t>
                                  </m:r>
                                </m:e>
                                <m:sup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х</m:t>
                                  </m:r>
                                </m:sup>
                              </m:sSup>
                            </m:oMath>
                          </a14:m>
                          <a:endParaRPr lang="ru-RU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40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а</m:t>
                                  </m:r>
                                </m:e>
                                <m:sup>
                                  <m:r>
                                    <a:rPr lang="ru-RU" sz="4000" b="0" i="1" smtClean="0">
                                      <a:latin typeface="Cambria Math"/>
                                    </a:rPr>
                                    <m:t>х</m:t>
                                  </m:r>
                                </m:sup>
                              </m:sSup>
                              <m:r>
                                <a:rPr lang="ru-RU" sz="40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4000" b="0" i="1" smtClean="0">
                                  <a:latin typeface="Cambria Math"/>
                                </a:rPr>
                                <m:t>′</m:t>
                              </m:r>
                              <m:r>
                                <a:rPr lang="ru-RU" sz="4000" b="0" i="1" smtClean="0">
                                  <a:latin typeface="Cambria Math"/>
                                </a:rPr>
                                <m:t>=?</m:t>
                              </m:r>
                            </m:oMath>
                          </a14:m>
                          <a:endParaRPr lang="ru-RU" sz="4000" dirty="0"/>
                        </a:p>
                      </a:txBody>
                      <a:tcPr/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Поиск решения</a:t>
                          </a:r>
                          <a:endParaRPr lang="ru-RU" sz="40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70986025"/>
                  </p:ext>
                </p:extLst>
              </p:nvPr>
            </p:nvGraphicFramePr>
            <p:xfrm>
              <a:off x="457200" y="1600200"/>
              <a:ext cx="8229600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14800"/>
                    <a:gridCol w="4114800"/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Что знаем?</a:t>
                          </a:r>
                          <a:endParaRPr lang="ru-RU" sz="4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Не знаем?</a:t>
                          </a:r>
                          <a:endParaRPr lang="ru-RU" sz="4000" dirty="0"/>
                        </a:p>
                      </a:txBody>
                      <a:tcPr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15652" r="-100000" b="-1365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115652" b="-136522"/>
                          </a:stretch>
                        </a:blipFill>
                      </a:tcPr>
                    </a:tc>
                  </a:tr>
                  <a:tr h="7010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4000" dirty="0" smtClean="0"/>
                            <a:t>Поиск решения</a:t>
                          </a:r>
                          <a:endParaRPr lang="ru-RU" sz="40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ru-RU" sz="4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с двумя вырезанными противолежащими углами 4"/>
              <p:cNvSpPr/>
              <p:nvPr/>
            </p:nvSpPr>
            <p:spPr>
              <a:xfrm>
                <a:off x="1403648" y="3906376"/>
                <a:ext cx="3168352" cy="805428"/>
              </a:xfrm>
              <a:prstGeom prst="snip2Diag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800" dirty="0" smtClean="0">
                    <a:solidFill>
                      <a:schemeClr val="tx1"/>
                    </a:solidFill>
                  </a:rPr>
                  <a:t>а=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е</m:t>
                        </m:r>
                      </m:e>
                      <m:sup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8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ru-RU" sz="4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</m:func>
                      </m:sup>
                    </m:sSup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5" name="Прямоугольник с двумя вырезанными противолежащими углами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906376"/>
                <a:ext cx="3168352" cy="805428"/>
              </a:xfrm>
              <a:prstGeom prst="snip2DiagRect">
                <a:avLst/>
              </a:prstGeom>
              <a:blipFill rotWithShape="1">
                <a:blip r:embed="rId3"/>
                <a:stretch>
                  <a:fillRect t="-13971" b="-4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с двумя вырезанными противолежащими углами 5"/>
              <p:cNvSpPr/>
              <p:nvPr/>
            </p:nvSpPr>
            <p:spPr>
              <a:xfrm>
                <a:off x="5148064" y="4005064"/>
                <a:ext cx="3168352" cy="864096"/>
              </a:xfrm>
              <a:prstGeom prst="snip2Diag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8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4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8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sz="4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  <m:func>
                          <m:funcPr>
                            <m:ctrlPr>
                              <a:rPr lang="en-US" sz="48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800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ru-RU" sz="48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</m:func>
                      </m:sup>
                    </m:sSup>
                  </m:oMath>
                </a14:m>
                <a:endParaRPr lang="ru-RU" sz="4800" dirty="0"/>
              </a:p>
              <a:p>
                <a:pPr algn="ctr"/>
                <a:endParaRPr lang="ru-RU" dirty="0"/>
              </a:p>
            </p:txBody>
          </p:sp>
        </mc:Choice>
        <mc:Fallback xmlns="">
          <p:sp>
            <p:nvSpPr>
              <p:cNvPr id="6" name="Прямоугольник с двумя вырезанными противолежащими углами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005064"/>
                <a:ext cx="3168352" cy="864096"/>
              </a:xfrm>
              <a:prstGeom prst="snip2DiagRect">
                <a:avLst/>
              </a:prstGeom>
              <a:blipFill rotWithShape="1">
                <a:blip r:embed="rId4"/>
                <a:stretch>
                  <a:fillRect t="-25342" b="-191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0" y="5454940"/>
                <a:ext cx="8748464" cy="93610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8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44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sup>
                    </m:sSup>
                    <m:r>
                      <a:rPr lang="ru-RU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′</m:t>
                    </m:r>
                  </m:oMath>
                </a14:m>
                <a:r>
                  <a:rPr lang="ru-RU" sz="4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  <m:func>
                          <m:funcPr>
                            <m:ctrlPr>
                              <a:rPr lang="en-US" sz="4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ru-RU" sz="4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</m:func>
                      </m:sup>
                    </m:sSup>
                    <m:r>
                      <a:rPr lang="ru-RU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′</m:t>
                    </m:r>
                    <m:r>
                      <a:rPr lang="ru-RU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𝑙𝑛𝑎</m:t>
                    </m:r>
                    <m:r>
                      <a:rPr lang="en-US" sz="4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∗</m:t>
                    </m:r>
                    <m:sSup>
                      <m:sSupPr>
                        <m:ctrlPr>
                          <a:rPr lang="ru-RU" sz="4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е</m:t>
                        </m:r>
                      </m:e>
                      <m:sup>
                        <m:r>
                          <a:rPr lang="ru-RU" sz="44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  <m:func>
                          <m:funcPr>
                            <m:ctrlPr>
                              <a:rPr lang="en-US" sz="4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4400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ln</m:t>
                            </m:r>
                          </m:fName>
                          <m:e>
                            <m:r>
                              <a:rPr lang="ru-RU" sz="4400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</m:func>
                      </m:sup>
                    </m:sSup>
                  </m:oMath>
                </a14:m>
                <a:r>
                  <a:rPr lang="ru-RU" sz="4400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х</m:t>
                        </m:r>
                      </m:sup>
                    </m:sSup>
                    <m:func>
                      <m:funcPr>
                        <m:ctrlPr>
                          <a:rPr lang="en-US" sz="44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400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ru-RU" sz="44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а</m:t>
                        </m:r>
                      </m:e>
                    </m:func>
                  </m:oMath>
                </a14:m>
                <a:endParaRPr lang="ru-RU" sz="4400" dirty="0"/>
              </a:p>
              <a:p>
                <a:pPr algn="ctr"/>
                <a:endParaRPr lang="ru-RU" sz="4800" dirty="0"/>
              </a:p>
              <a:p>
                <a:pPr algn="ctr"/>
                <a:endParaRPr lang="ru-RU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54940"/>
                <a:ext cx="8748464" cy="936104"/>
              </a:xfrm>
              <a:prstGeom prst="roundRect">
                <a:avLst/>
              </a:prstGeom>
              <a:blipFill rotWithShape="1">
                <a:blip r:embed="rId5"/>
                <a:stretch>
                  <a:fillRect t="-14650" b="-82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764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формул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5033956"/>
                  </p:ext>
                </p:extLst>
              </p:nvPr>
            </p:nvGraphicFramePr>
            <p:xfrm>
              <a:off x="457200" y="1600200"/>
              <a:ext cx="8229600" cy="17302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14800"/>
                    <a:gridCol w="41148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Что знаем?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 знаем?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800" dirty="0" smtClean="0"/>
                            <a:t>(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 i="0" smtClean="0"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ru-RU" sz="2800" b="0" i="1" smtClean="0">
                                      <a:latin typeface="Cambria Math"/>
                                    </a:rPr>
                                    <m:t>х)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′</m:t>
                                  </m:r>
                                  <m:r>
                                    <a:rPr lang="ru-RU" sz="2800" b="0" i="1" smtClean="0">
                                      <a:latin typeface="Cambria Math"/>
                                    </a:rPr>
                                    <m:t>=</m:t>
                                  </m:r>
                                  <m:f>
                                    <m:fPr>
                                      <m:ctrlPr>
                                        <a:rPr lang="ru-RU" sz="28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800" b="0" i="1" smtClean="0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ru-RU" sz="2800" b="0" i="1" smtClean="0">
                                          <a:latin typeface="Cambria Math"/>
                                        </a:rPr>
                                        <m:t>х</m:t>
                                      </m:r>
                                    </m:den>
                                  </m:f>
                                </m:e>
                              </m:func>
                            </m:oMath>
                          </a14:m>
                          <a:endParaRPr lang="ru-RU" sz="28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(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US" sz="280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80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800" i="0" smtClean="0"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ru-RU" sz="2800" b="0" i="1" smtClean="0">
                                          <a:latin typeface="Cambria Math"/>
                                        </a:rPr>
                                        <m:t>а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ru-RU" sz="2800" b="0" i="1" smtClean="0">
                                      <a:latin typeface="Cambria Math"/>
                                    </a:rPr>
                                    <m:t>х)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′</m:t>
                                  </m:r>
                                </m:e>
                              </m:func>
                            </m:oMath>
                          </a14:m>
                          <a:r>
                            <a:rPr lang="ru-RU" sz="2800" dirty="0" smtClean="0"/>
                            <a:t> - ?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Поиск решения</a:t>
                          </a:r>
                          <a:endParaRPr lang="ru-RU" sz="28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5033956"/>
                  </p:ext>
                </p:extLst>
              </p:nvPr>
            </p:nvGraphicFramePr>
            <p:xfrm>
              <a:off x="457200" y="1600200"/>
              <a:ext cx="8229600" cy="17302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114800"/>
                    <a:gridCol w="4114800"/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Что знаем?</a:t>
                          </a:r>
                          <a:endParaRPr lang="ru-RU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Не знаем?</a:t>
                          </a:r>
                          <a:endParaRPr lang="ru-RU" sz="2800" dirty="0"/>
                        </a:p>
                      </a:txBody>
                      <a:tcPr/>
                    </a:tc>
                  </a:tr>
                  <a:tr h="69392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84071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84071" b="-100000"/>
                          </a:stretch>
                        </a:blipFill>
                      </a:tcPr>
                    </a:tc>
                  </a:tr>
                  <a:tr h="51816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ru-RU" sz="2800" dirty="0" smtClean="0"/>
                            <a:t>Поиск решения</a:t>
                          </a:r>
                          <a:endParaRPr lang="ru-RU" sz="28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с двумя скругленными соседними углами 4"/>
              <p:cNvSpPr/>
              <p:nvPr/>
            </p:nvSpPr>
            <p:spPr>
              <a:xfrm>
                <a:off x="2195736" y="3573016"/>
                <a:ext cx="3312368" cy="1224136"/>
              </a:xfrm>
              <a:prstGeom prst="round2Same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6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60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а</m:t>
                              </m:r>
                            </m:sub>
                          </m:sSub>
                        </m:fName>
                        <m:e>
                          <m:r>
                            <a:rPr lang="ru-RU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х=</m:t>
                          </m:r>
                          <m:f>
                            <m:fPr>
                              <m:ctrlPr>
                                <a:rPr lang="ru-RU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ru-RU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х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ru-RU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а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с двумя скругленными соседними углами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573016"/>
                <a:ext cx="3312368" cy="1224136"/>
              </a:xfrm>
              <a:prstGeom prst="round2Same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с двумя вырезанными противолежащими углами 5"/>
              <p:cNvSpPr/>
              <p:nvPr/>
            </p:nvSpPr>
            <p:spPr>
              <a:xfrm>
                <a:off x="1187624" y="5157192"/>
                <a:ext cx="7200800" cy="1296144"/>
              </a:xfrm>
              <a:prstGeom prst="snip2Diag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US" sz="3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ru-RU" sz="3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а</m:t>
                              </m:r>
                            </m:sub>
                          </m:sSub>
                        </m:fName>
                        <m:e>
                          <m: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х</m:t>
                          </m:r>
                          <m:r>
                            <a:rPr lang="ru-RU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′</m:t>
                          </m:r>
                          <m:r>
                            <a:rPr lang="ru-RU" sz="3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ru-RU" sz="3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ru-RU" sz="3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х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3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3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ru-RU" sz="3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а</m:t>
                                  </m:r>
                                </m:e>
                              </m:func>
                            </m:den>
                          </m:f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)′=</m:t>
                          </m:r>
                        </m:e>
                      </m:func>
                      <m:f>
                        <m:fPr>
                          <m:ctrlPr>
                            <a:rPr lang="ru-RU" sz="3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sz="3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х</m:t>
                          </m:r>
                          <m:func>
                            <m:funcPr>
                              <m:ctrlPr>
                                <a:rPr lang="en-US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ru-RU" sz="3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а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sz="3600" dirty="0"/>
              </a:p>
              <a:p>
                <a:pPr algn="ctr"/>
                <a:endParaRPr lang="ru-RU" dirty="0"/>
              </a:p>
            </p:txBody>
          </p:sp>
        </mc:Choice>
        <mc:Fallback xmlns="">
          <p:sp>
            <p:nvSpPr>
              <p:cNvPr id="6" name="Прямоугольник с двумя вырезанными противолежащими углами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157192"/>
                <a:ext cx="7200800" cy="1296144"/>
              </a:xfrm>
              <a:prstGeom prst="snip2Diag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587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shablon_05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shablon_05</Template>
  <TotalTime>86</TotalTime>
  <Words>332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shablon_05</vt:lpstr>
      <vt:lpstr>Дифференцирование показательной и логарифмической функций</vt:lpstr>
      <vt:lpstr>Функция у=а^х, свойства и график</vt:lpstr>
      <vt:lpstr>Функция у=loga(x), свойства и график</vt:lpstr>
      <vt:lpstr>Формулы производных</vt:lpstr>
      <vt:lpstr>Формулы производных</vt:lpstr>
      <vt:lpstr>Задание</vt:lpstr>
      <vt:lpstr>Проблема</vt:lpstr>
      <vt:lpstr>Вывод формул</vt:lpstr>
      <vt:lpstr>Вывод формул</vt:lpstr>
      <vt:lpstr>Какие предыдущие знания мы использовали?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Дифференцирование показательной и логарифмической функций</dc:title>
  <dc:creator>Школа2</dc:creator>
  <cp:lastModifiedBy>Школа2</cp:lastModifiedBy>
  <cp:revision>10</cp:revision>
  <dcterms:created xsi:type="dcterms:W3CDTF">2014-01-23T10:51:13Z</dcterms:created>
  <dcterms:modified xsi:type="dcterms:W3CDTF">2014-06-19T00:13:46Z</dcterms:modified>
</cp:coreProperties>
</file>